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1" r:id="rId3"/>
    <p:sldId id="272"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22" r:id="rId27"/>
    <p:sldId id="307" r:id="rId28"/>
    <p:sldId id="308" r:id="rId29"/>
    <p:sldId id="323" r:id="rId30"/>
    <p:sldId id="310" r:id="rId31"/>
    <p:sldId id="313" r:id="rId32"/>
    <p:sldId id="324" r:id="rId33"/>
    <p:sldId id="314" r:id="rId34"/>
    <p:sldId id="315" r:id="rId35"/>
    <p:sldId id="316" r:id="rId36"/>
    <p:sldId id="317" r:id="rId37"/>
    <p:sldId id="318" r:id="rId38"/>
    <p:sldId id="319" r:id="rId39"/>
    <p:sldId id="320" r:id="rId40"/>
    <p:sldId id="321" r:id="rId4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321" y="-8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01/07/2015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01/07/2015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01/07/2015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01/07/2015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01/07/2015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01/07/2015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01/07/2015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01/07/2015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01/07/2015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01/07/2015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01/07/2015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01/07/2015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051720" y="0"/>
            <a:ext cx="7092280" cy="602580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971600" y="6021288"/>
            <a:ext cx="8172400" cy="836713"/>
          </a:xfrm>
          <a:prstGeom prst="rect">
            <a:avLst/>
          </a:prstGeom>
          <a:noFill/>
          <a:ln w="9525">
            <a:noFill/>
            <a:miter lim="800000"/>
            <a:headEnd/>
            <a:tailEnd/>
          </a:ln>
        </p:spPr>
      </p:pic>
      <p:pic>
        <p:nvPicPr>
          <p:cNvPr id="8" name="Immagine 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2051720" cy="6858000"/>
          </a:xfrm>
          <a:prstGeom prst="rect">
            <a:avLst/>
          </a:prstGeom>
        </p:spPr>
      </p:pic>
      <p:sp>
        <p:nvSpPr>
          <p:cNvPr id="10" name="CasellaDiTesto 9"/>
          <p:cNvSpPr txBox="1"/>
          <p:nvPr/>
        </p:nvSpPr>
        <p:spPr>
          <a:xfrm>
            <a:off x="0" y="-17140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9" name="CasellaDiTesto 8"/>
          <p:cNvSpPr txBox="1"/>
          <p:nvPr/>
        </p:nvSpPr>
        <p:spPr>
          <a:xfrm>
            <a:off x="0" y="2564904"/>
            <a:ext cx="2051720" cy="1015663"/>
          </a:xfrm>
          <a:prstGeom prst="rect">
            <a:avLst/>
          </a:prstGeom>
          <a:noFill/>
        </p:spPr>
        <p:txBody>
          <a:bodyPr wrap="square" rtlCol="0">
            <a:spAutoFit/>
          </a:bodyPr>
          <a:lstStyle/>
          <a:p>
            <a:pPr algn="ctr"/>
            <a:r>
              <a:rPr lang="it-IT" sz="2000" dirty="0" smtClean="0"/>
              <a:t>Intervento di Alfonso </a:t>
            </a:r>
            <a:r>
              <a:rPr lang="it-IT" sz="2000" smtClean="0"/>
              <a:t>Pascale</a:t>
            </a:r>
            <a:endParaRPr lang="it-IT" sz="2000" dirty="0" smtClean="0"/>
          </a:p>
          <a:p>
            <a:pPr algn="ctr"/>
            <a:r>
              <a:rPr lang="it-IT" sz="2000" dirty="0"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021288"/>
            <a:ext cx="8172400" cy="836713"/>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91680" cy="6858000"/>
          </a:xfrm>
          <a:prstGeom prst="rect">
            <a:avLst/>
          </a:prstGeom>
        </p:spPr>
      </p:pic>
      <p:sp>
        <p:nvSpPr>
          <p:cNvPr id="10" name="CasellaDiTesto 9"/>
          <p:cNvSpPr txBox="1"/>
          <p:nvPr/>
        </p:nvSpPr>
        <p:spPr>
          <a:xfrm>
            <a:off x="0" y="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5" name="Titolo 1"/>
          <p:cNvSpPr txBox="1">
            <a:spLocks/>
          </p:cNvSpPr>
          <p:nvPr/>
        </p:nvSpPr>
        <p:spPr>
          <a:xfrm>
            <a:off x="1691680" y="620688"/>
            <a:ext cx="7452320" cy="1224136"/>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chemeClr val="tx1"/>
                </a:solidFill>
                <a:effectLst/>
                <a:uLnTx/>
                <a:uFillTx/>
                <a:latin typeface="+mj-lt"/>
                <a:ea typeface="+mj-ea"/>
                <a:cs typeface="+mj-cs"/>
              </a:rPr>
              <a:t>Una scelta ribadita </a:t>
            </a:r>
            <a:br>
              <a:rPr kumimoji="0" lang="it-IT" sz="2800" b="1" i="0" u="none" strike="noStrike" kern="1200" cap="none" spc="0" normalizeH="0" baseline="0" noProof="0" dirty="0" smtClean="0">
                <a:ln>
                  <a:noFill/>
                </a:ln>
                <a:solidFill>
                  <a:schemeClr val="tx1"/>
                </a:solidFill>
                <a:effectLst/>
                <a:uLnTx/>
                <a:uFillTx/>
                <a:latin typeface="+mj-lt"/>
                <a:ea typeface="+mj-ea"/>
                <a:cs typeface="+mj-cs"/>
              </a:rPr>
            </a:br>
            <a:r>
              <a:rPr kumimoji="0" lang="it-IT" sz="2800" b="1" i="0" u="none" strike="noStrike" kern="1200" cap="none" spc="0" normalizeH="0" baseline="0" noProof="0" dirty="0" smtClean="0">
                <a:ln>
                  <a:noFill/>
                </a:ln>
                <a:solidFill>
                  <a:schemeClr val="tx1"/>
                </a:solidFill>
                <a:effectLst/>
                <a:uLnTx/>
                <a:uFillTx/>
                <a:latin typeface="+mj-lt"/>
                <a:ea typeface="+mj-ea"/>
                <a:cs typeface="+mj-cs"/>
              </a:rPr>
              <a:t>dalla «</a:t>
            </a:r>
            <a:r>
              <a:rPr kumimoji="0" lang="it-IT" sz="2800" b="1" i="0" u="none" strike="noStrike" kern="1200" cap="none" spc="0" normalizeH="0" baseline="0" noProof="0" dirty="0" err="1" smtClean="0">
                <a:ln>
                  <a:noFill/>
                </a:ln>
                <a:solidFill>
                  <a:schemeClr val="tx1"/>
                </a:solidFill>
                <a:effectLst/>
                <a:uLnTx/>
                <a:uFillTx/>
                <a:latin typeface="+mj-lt"/>
                <a:ea typeface="+mj-ea"/>
                <a:cs typeface="+mj-cs"/>
              </a:rPr>
              <a:t>riformicchia</a:t>
            </a:r>
            <a:r>
              <a:rPr kumimoji="0" lang="it-IT" sz="2800" b="1" i="0" u="none" strike="noStrike" kern="1200" cap="none" spc="0" normalizeH="0" baseline="0" noProof="0" dirty="0" smtClean="0">
                <a:ln>
                  <a:noFill/>
                </a:ln>
                <a:solidFill>
                  <a:schemeClr val="tx1"/>
                </a:solidFill>
                <a:effectLst/>
                <a:uLnTx/>
                <a:uFillTx/>
                <a:latin typeface="+mj-lt"/>
                <a:ea typeface="+mj-ea"/>
                <a:cs typeface="+mj-cs"/>
              </a:rPr>
              <a:t>» del 2012</a:t>
            </a:r>
            <a:endParaRPr kumimoji="0" lang="it-IT"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egnaposto contenuto 2"/>
          <p:cNvSpPr txBox="1">
            <a:spLocks/>
          </p:cNvSpPr>
          <p:nvPr/>
        </p:nvSpPr>
        <p:spPr>
          <a:xfrm>
            <a:off x="1691680" y="1556793"/>
            <a:ext cx="7452320" cy="4464496"/>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tra la tesi collettivista (la proprietà condominiale intesa come proprietà collettiva) e quella individualista (rigorosamente ancorata alle prerogative proprietarie dei singoli condomini) è stata confermata la volontà di non configurare il condominio come un ente autonomo di gestione, nonostante il favore accordato dalla giurisprudenza a questa soluzione</a:t>
            </a:r>
            <a:endParaRPr kumimoji="0" lang="it-IT" sz="24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021288"/>
            <a:ext cx="8172400" cy="836713"/>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91680" cy="6858000"/>
          </a:xfrm>
          <a:prstGeom prst="rect">
            <a:avLst/>
          </a:prstGeom>
        </p:spPr>
      </p:pic>
      <p:sp>
        <p:nvSpPr>
          <p:cNvPr id="10" name="CasellaDiTesto 9"/>
          <p:cNvSpPr txBox="1"/>
          <p:nvPr/>
        </p:nvSpPr>
        <p:spPr>
          <a:xfrm>
            <a:off x="0" y="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5" name="Titolo 1"/>
          <p:cNvSpPr txBox="1">
            <a:spLocks/>
          </p:cNvSpPr>
          <p:nvPr/>
        </p:nvSpPr>
        <p:spPr>
          <a:xfrm>
            <a:off x="395536" y="773832"/>
            <a:ext cx="8748464"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chemeClr val="tx1"/>
                </a:solidFill>
                <a:effectLst/>
                <a:uLnTx/>
                <a:uFillTx/>
                <a:latin typeface="+mj-lt"/>
                <a:ea typeface="+mj-ea"/>
                <a:cs typeface="+mj-cs"/>
              </a:rPr>
              <a:t>                Il condominio in molte pronunce della Cassazione</a:t>
            </a:r>
            <a:endParaRPr kumimoji="0" lang="it-IT"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egnaposto contenuto 2"/>
          <p:cNvSpPr txBox="1">
            <a:spLocks/>
          </p:cNvSpPr>
          <p:nvPr/>
        </p:nvSpPr>
        <p:spPr>
          <a:xfrm>
            <a:off x="1691680" y="1916832"/>
            <a:ext cx="7452320" cy="3240359"/>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condominio = </a:t>
            </a:r>
            <a:r>
              <a:rPr kumimoji="0" lang="it-IT" sz="2400" b="0" i="1" u="none" strike="noStrike" kern="1200" cap="none" spc="0" normalizeH="0" baseline="0" noProof="0" dirty="0" err="1" smtClean="0">
                <a:ln>
                  <a:noFill/>
                </a:ln>
                <a:effectLst/>
                <a:uLnTx/>
                <a:uFillTx/>
                <a:latin typeface="+mn-lt"/>
                <a:ea typeface="+mn-ea"/>
                <a:cs typeface="+mn-cs"/>
              </a:rPr>
              <a:t>tertium</a:t>
            </a:r>
            <a:r>
              <a:rPr kumimoji="0" lang="it-IT" sz="2400" b="0" i="1" u="none" strike="noStrike" kern="1200" cap="none" spc="0" normalizeH="0" baseline="0" noProof="0" dirty="0" smtClean="0">
                <a:ln>
                  <a:noFill/>
                </a:ln>
                <a:effectLst/>
                <a:uLnTx/>
                <a:uFillTx/>
                <a:latin typeface="+mn-lt"/>
                <a:ea typeface="+mn-ea"/>
                <a:cs typeface="+mn-cs"/>
              </a:rPr>
              <a:t> </a:t>
            </a:r>
            <a:r>
              <a:rPr kumimoji="0" lang="it-IT" sz="2400" b="0" i="1" u="none" strike="noStrike" kern="1200" cap="none" spc="0" normalizeH="0" baseline="0" noProof="0" dirty="0" err="1" smtClean="0">
                <a:ln>
                  <a:noFill/>
                </a:ln>
                <a:effectLst/>
                <a:uLnTx/>
                <a:uFillTx/>
                <a:latin typeface="+mn-lt"/>
                <a:ea typeface="+mn-ea"/>
                <a:cs typeface="+mn-cs"/>
              </a:rPr>
              <a:t>genus</a:t>
            </a:r>
            <a:r>
              <a:rPr kumimoji="0" lang="it-IT" sz="2400" b="0" i="0" u="none" strike="noStrike" kern="1200" cap="none" spc="0" normalizeH="0" baseline="0" noProof="0" dirty="0" smtClean="0">
                <a:ln>
                  <a:noFill/>
                </a:ln>
                <a:effectLst/>
                <a:uLnTx/>
                <a:uFillTx/>
                <a:latin typeface="+mn-lt"/>
                <a:ea typeface="+mn-ea"/>
                <a:cs typeface="+mn-cs"/>
              </a:rPr>
              <a:t>, non identificabile né con la persona fisica né con la persona giuridica,  quanto piuttosto con la collettività organizzata, con la persona giuridica collettiva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021288"/>
            <a:ext cx="8172400" cy="836713"/>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91680" cy="6858000"/>
          </a:xfrm>
          <a:prstGeom prst="rect">
            <a:avLst/>
          </a:prstGeom>
        </p:spPr>
      </p:pic>
      <p:sp>
        <p:nvSpPr>
          <p:cNvPr id="10" name="CasellaDiTesto 9"/>
          <p:cNvSpPr txBox="1"/>
          <p:nvPr/>
        </p:nvSpPr>
        <p:spPr>
          <a:xfrm>
            <a:off x="0" y="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5" name="Titolo 1"/>
          <p:cNvSpPr txBox="1">
            <a:spLocks/>
          </p:cNvSpPr>
          <p:nvPr/>
        </p:nvSpPr>
        <p:spPr>
          <a:xfrm>
            <a:off x="1691680" y="764704"/>
            <a:ext cx="745232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chemeClr val="tx1"/>
                </a:solidFill>
                <a:effectLst/>
                <a:uLnTx/>
                <a:uFillTx/>
                <a:latin typeface="+mj-lt"/>
                <a:ea typeface="+mj-ea"/>
                <a:cs typeface="+mj-cs"/>
              </a:rPr>
              <a:t>Il condominio nel dibattito parlamentare del 2012</a:t>
            </a:r>
            <a:endParaRPr kumimoji="0" lang="it-IT"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egnaposto contenuto 2"/>
          <p:cNvSpPr txBox="1">
            <a:spLocks/>
          </p:cNvSpPr>
          <p:nvPr/>
        </p:nvSpPr>
        <p:spPr>
          <a:xfrm>
            <a:off x="1691680" y="1844824"/>
            <a:ext cx="7452320" cy="4281339"/>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sng" strike="noStrike" kern="1200" cap="none" spc="0" normalizeH="0" baseline="0" noProof="0" dirty="0" smtClean="0">
                <a:ln>
                  <a:noFill/>
                </a:ln>
                <a:effectLst/>
                <a:uLnTx/>
                <a:uFillTx/>
                <a:latin typeface="+mn-lt"/>
                <a:ea typeface="+mn-ea"/>
                <a:cs typeface="+mn-cs"/>
              </a:rPr>
              <a:t>tesi prevalente</a:t>
            </a:r>
            <a:r>
              <a:rPr kumimoji="0" lang="it-IT" sz="2400" b="0" i="0" u="none" strike="noStrike" kern="1200" cap="none" spc="0" normalizeH="0" baseline="0" noProof="0" dirty="0" smtClean="0">
                <a:ln>
                  <a:noFill/>
                </a:ln>
                <a:effectLst/>
                <a:uLnTx/>
                <a:uFillTx/>
                <a:latin typeface="+mn-lt"/>
                <a:ea typeface="+mn-ea"/>
                <a:cs typeface="+mn-cs"/>
              </a:rPr>
              <a:t>: la proprietà condominiale non è assimilabile alla proprietà collettiva e non può avere la personalità giuridica di ente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sng" strike="noStrike" kern="1200" cap="none" spc="0" normalizeH="0" baseline="0" noProof="0" dirty="0" smtClean="0">
                <a:ln>
                  <a:noFill/>
                </a:ln>
                <a:effectLst/>
                <a:uLnTx/>
                <a:uFillTx/>
                <a:latin typeface="+mn-lt"/>
                <a:ea typeface="+mn-ea"/>
                <a:cs typeface="+mn-cs"/>
              </a:rPr>
              <a:t>motivazione</a:t>
            </a:r>
            <a:r>
              <a:rPr kumimoji="0" lang="it-IT" sz="2400" b="0" i="0" u="none" strike="noStrike" kern="1200" cap="none" spc="0" normalizeH="0" baseline="0" noProof="0" dirty="0" smtClean="0">
                <a:ln>
                  <a:noFill/>
                </a:ln>
                <a:effectLst/>
                <a:uLnTx/>
                <a:uFillTx/>
                <a:latin typeface="+mn-lt"/>
                <a:ea typeface="+mn-ea"/>
                <a:cs typeface="+mn-cs"/>
              </a:rPr>
              <a:t>: la proprietà condominiale viene ancora ritenuta una modalità di possedere non finalizzata all’interesse generale</a:t>
            </a:r>
            <a:endParaRPr kumimoji="0" lang="it-IT" sz="24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021288"/>
            <a:ext cx="8172400" cy="836713"/>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91680" cy="6858000"/>
          </a:xfrm>
          <a:prstGeom prst="rect">
            <a:avLst/>
          </a:prstGeom>
        </p:spPr>
      </p:pic>
      <p:sp>
        <p:nvSpPr>
          <p:cNvPr id="10" name="CasellaDiTesto 9"/>
          <p:cNvSpPr txBox="1"/>
          <p:nvPr/>
        </p:nvSpPr>
        <p:spPr>
          <a:xfrm>
            <a:off x="0" y="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5" name="Titolo 1"/>
          <p:cNvSpPr txBox="1">
            <a:spLocks/>
          </p:cNvSpPr>
          <p:nvPr/>
        </p:nvSpPr>
        <p:spPr>
          <a:xfrm>
            <a:off x="1691680" y="764704"/>
            <a:ext cx="7452320" cy="1512168"/>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chemeClr val="tx1"/>
                </a:solidFill>
                <a:effectLst/>
                <a:uLnTx/>
                <a:uFillTx/>
                <a:latin typeface="+mj-lt"/>
                <a:ea typeface="+mj-ea"/>
                <a:cs typeface="+mj-cs"/>
              </a:rPr>
              <a:t>Regolamento condominiale = complesso di norme calate dall’alto che riguardano aspetti minuti della vita delle persone</a:t>
            </a:r>
            <a:endParaRPr kumimoji="0" lang="it-IT"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egnaposto contenuto 2"/>
          <p:cNvSpPr txBox="1">
            <a:spLocks/>
          </p:cNvSpPr>
          <p:nvPr/>
        </p:nvSpPr>
        <p:spPr>
          <a:xfrm>
            <a:off x="1691680" y="2204864"/>
            <a:ext cx="7452320" cy="3816424"/>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lang="it-IT" sz="3200" noProof="0" dirty="0" smtClean="0">
              <a:solidFill>
                <a:schemeClr val="tx1">
                  <a:tint val="75000"/>
                </a:schemeClr>
              </a:solidFill>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un’impostazione che risente dell’epoca (statalismo e accentramento) in cui questa fu concepita e varata per la prima volta (1935 e 1942)…</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 </a:t>
            </a:r>
            <a:r>
              <a:rPr kumimoji="0" lang="it-IT" sz="2400" b="0" i="0" u="none" strike="noStrike" kern="1200" cap="none" spc="0" normalizeH="0" baseline="0" noProof="0" dirty="0" err="1" smtClean="0">
                <a:ln>
                  <a:noFill/>
                </a:ln>
                <a:effectLst/>
                <a:uLnTx/>
                <a:uFillTx/>
                <a:latin typeface="+mn-lt"/>
                <a:ea typeface="+mn-ea"/>
                <a:cs typeface="+mn-cs"/>
              </a:rPr>
              <a:t>…e</a:t>
            </a:r>
            <a:r>
              <a:rPr kumimoji="0" lang="it-IT" sz="2400" b="0" i="0" u="none" strike="noStrike" kern="1200" cap="none" spc="0" normalizeH="0" baseline="0" noProof="0" dirty="0" smtClean="0">
                <a:ln>
                  <a:noFill/>
                </a:ln>
                <a:effectLst/>
                <a:uLnTx/>
                <a:uFillTx/>
                <a:latin typeface="+mn-lt"/>
                <a:ea typeface="+mn-ea"/>
                <a:cs typeface="+mn-cs"/>
              </a:rPr>
              <a:t> che il timido e neghittoso legislatore del 2012 non se l’è sentita di innovare riconoscendo l’autonoma capacità dei condomini di operare nell’interesse collettivo e di autoregolarsi </a:t>
            </a:r>
            <a:endParaRPr kumimoji="0" lang="it-IT" sz="24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021288"/>
            <a:ext cx="8172400" cy="836713"/>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91680" cy="6858000"/>
          </a:xfrm>
          <a:prstGeom prst="rect">
            <a:avLst/>
          </a:prstGeom>
        </p:spPr>
      </p:pic>
      <p:sp>
        <p:nvSpPr>
          <p:cNvPr id="10" name="CasellaDiTesto 9"/>
          <p:cNvSpPr txBox="1"/>
          <p:nvPr/>
        </p:nvSpPr>
        <p:spPr>
          <a:xfrm>
            <a:off x="0" y="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5" name="Titolo 1"/>
          <p:cNvSpPr txBox="1">
            <a:spLocks/>
          </p:cNvSpPr>
          <p:nvPr/>
        </p:nvSpPr>
        <p:spPr>
          <a:xfrm>
            <a:off x="1691680" y="620688"/>
            <a:ext cx="745232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chemeClr val="tx1"/>
                </a:solidFill>
                <a:effectLst/>
                <a:uLnTx/>
                <a:uFillTx/>
                <a:latin typeface="+mj-lt"/>
                <a:ea typeface="+mj-ea"/>
                <a:cs typeface="+mj-cs"/>
              </a:rPr>
              <a:t>Alcune conseguenze negative </a:t>
            </a:r>
            <a:br>
              <a:rPr kumimoji="0" lang="it-IT" sz="2800" b="1" i="0" u="none" strike="noStrike" kern="1200" cap="none" spc="0" normalizeH="0" baseline="0" noProof="0" dirty="0" smtClean="0">
                <a:ln>
                  <a:noFill/>
                </a:ln>
                <a:solidFill>
                  <a:schemeClr val="tx1"/>
                </a:solidFill>
                <a:effectLst/>
                <a:uLnTx/>
                <a:uFillTx/>
                <a:latin typeface="+mj-lt"/>
                <a:ea typeface="+mj-ea"/>
                <a:cs typeface="+mj-cs"/>
              </a:rPr>
            </a:br>
            <a:r>
              <a:rPr kumimoji="0" lang="it-IT" sz="2800" b="1" i="0" u="none" strike="noStrike" kern="1200" cap="none" spc="0" normalizeH="0" baseline="0" noProof="0" dirty="0" smtClean="0">
                <a:ln>
                  <a:noFill/>
                </a:ln>
                <a:solidFill>
                  <a:schemeClr val="tx1"/>
                </a:solidFill>
                <a:effectLst/>
                <a:uLnTx/>
                <a:uFillTx/>
                <a:latin typeface="+mj-lt"/>
                <a:ea typeface="+mj-ea"/>
                <a:cs typeface="+mj-cs"/>
              </a:rPr>
              <a:t>della «</a:t>
            </a:r>
            <a:r>
              <a:rPr kumimoji="0" lang="it-IT" sz="2800" b="1" i="0" u="none" strike="noStrike" kern="1200" cap="none" spc="0" normalizeH="0" baseline="0" noProof="0" dirty="0" err="1" smtClean="0">
                <a:ln>
                  <a:noFill/>
                </a:ln>
                <a:solidFill>
                  <a:schemeClr val="tx1"/>
                </a:solidFill>
                <a:effectLst/>
                <a:uLnTx/>
                <a:uFillTx/>
                <a:latin typeface="+mj-lt"/>
                <a:ea typeface="+mj-ea"/>
                <a:cs typeface="+mj-cs"/>
              </a:rPr>
              <a:t>riformicchia</a:t>
            </a:r>
            <a:r>
              <a:rPr kumimoji="0" lang="it-IT" sz="2800" b="1" i="0" u="none" strike="noStrike" kern="1200" cap="none" spc="0" normalizeH="0" baseline="0" noProof="0" dirty="0" smtClean="0">
                <a:ln>
                  <a:noFill/>
                </a:ln>
                <a:solidFill>
                  <a:schemeClr val="tx1"/>
                </a:solidFill>
                <a:effectLst/>
                <a:uLnTx/>
                <a:uFillTx/>
                <a:latin typeface="+mj-lt"/>
                <a:ea typeface="+mj-ea"/>
                <a:cs typeface="+mj-cs"/>
              </a:rPr>
              <a:t>»</a:t>
            </a:r>
            <a:endParaRPr kumimoji="0" lang="it-IT"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egnaposto contenuto 2"/>
          <p:cNvSpPr txBox="1">
            <a:spLocks/>
          </p:cNvSpPr>
          <p:nvPr/>
        </p:nvSpPr>
        <p:spPr>
          <a:xfrm>
            <a:off x="1691680" y="1844824"/>
            <a:ext cx="7452320" cy="4176464"/>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le controversie nei condomini sono cresciute;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Il contrasto alla morosità, alimentata anche dalla crisi economica, non produce effetti perché mancano competenze adeguate nel dirimere le liti;</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per non incorrere in responsabilità introdotte </a:t>
            </a:r>
            <a:r>
              <a:rPr kumimoji="0" lang="it-IT" sz="2400" b="0" i="0" u="none" strike="noStrike" kern="1200" cap="none" spc="0" normalizeH="0" baseline="0" noProof="0" dirty="0" err="1" smtClean="0">
                <a:ln>
                  <a:noFill/>
                </a:ln>
                <a:effectLst/>
                <a:uLnTx/>
                <a:uFillTx/>
                <a:latin typeface="+mn-lt"/>
                <a:ea typeface="+mn-ea"/>
                <a:cs typeface="+mn-cs"/>
              </a:rPr>
              <a:t>dirigisticamente</a:t>
            </a:r>
            <a:r>
              <a:rPr kumimoji="0" lang="it-IT" sz="2400" b="0" i="0" u="none" strike="noStrike" kern="1200" cap="none" spc="0" normalizeH="0" baseline="0" noProof="0" dirty="0" smtClean="0">
                <a:ln>
                  <a:noFill/>
                </a:ln>
                <a:effectLst/>
                <a:uLnTx/>
                <a:uFillTx/>
                <a:latin typeface="+mn-lt"/>
                <a:ea typeface="+mn-ea"/>
                <a:cs typeface="+mn-cs"/>
              </a:rPr>
              <a:t> dal legislatore, gli amministratori sono diventati più rapidi nell’avviare le azioni di recupero del credito nei confronti dei condomini morosi (con la conseguenza di aggiungere l’aggravio delle spese legali ai bilanci familiari già in condizioni di estrema difficoltà).</a:t>
            </a:r>
            <a:endParaRPr kumimoji="0" lang="it-IT" sz="24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021288"/>
            <a:ext cx="8172400" cy="836713"/>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91680" cy="6858000"/>
          </a:xfrm>
          <a:prstGeom prst="rect">
            <a:avLst/>
          </a:prstGeom>
        </p:spPr>
      </p:pic>
      <p:sp>
        <p:nvSpPr>
          <p:cNvPr id="10" name="CasellaDiTesto 9"/>
          <p:cNvSpPr txBox="1"/>
          <p:nvPr/>
        </p:nvSpPr>
        <p:spPr>
          <a:xfrm>
            <a:off x="0" y="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5" name="Titolo 1"/>
          <p:cNvSpPr txBox="1">
            <a:spLocks/>
          </p:cNvSpPr>
          <p:nvPr/>
        </p:nvSpPr>
        <p:spPr>
          <a:xfrm>
            <a:off x="1691680" y="692696"/>
            <a:ext cx="7344816" cy="1301006"/>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smtClean="0">
                <a:ln>
                  <a:noFill/>
                </a:ln>
                <a:solidFill>
                  <a:schemeClr val="tx1"/>
                </a:solidFill>
                <a:effectLst/>
                <a:uLnTx/>
                <a:uFillTx/>
                <a:latin typeface="+mj-lt"/>
                <a:ea typeface="+mj-ea"/>
                <a:cs typeface="+mj-cs"/>
              </a:rPr>
              <a:t> </a:t>
            </a:r>
            <a:r>
              <a:rPr lang="it-IT" sz="3400" b="1" dirty="0" smtClean="0">
                <a:latin typeface="+mj-lt"/>
                <a:ea typeface="+mj-ea"/>
                <a:cs typeface="+mj-cs"/>
              </a:rPr>
              <a:t>R</a:t>
            </a:r>
            <a:r>
              <a:rPr kumimoji="0" lang="it-IT" sz="3400" b="1" i="0" u="none" strike="noStrike" kern="1200" cap="none" spc="0" normalizeH="0" baseline="0" noProof="0" dirty="0" err="1" smtClean="0">
                <a:ln>
                  <a:noFill/>
                </a:ln>
                <a:solidFill>
                  <a:schemeClr val="tx1"/>
                </a:solidFill>
                <a:effectLst/>
                <a:uLnTx/>
                <a:uFillTx/>
                <a:latin typeface="+mj-lt"/>
                <a:ea typeface="+mj-ea"/>
                <a:cs typeface="+mj-cs"/>
              </a:rPr>
              <a:t>itardo</a:t>
            </a:r>
            <a:r>
              <a:rPr kumimoji="0" lang="it-IT" sz="3400" b="1" i="0" u="none" strike="noStrike" kern="1200" cap="none" spc="0" normalizeH="0" baseline="0" noProof="0" dirty="0" smtClean="0">
                <a:ln>
                  <a:noFill/>
                </a:ln>
                <a:solidFill>
                  <a:schemeClr val="tx1"/>
                </a:solidFill>
                <a:effectLst/>
                <a:uLnTx/>
                <a:uFillTx/>
                <a:latin typeface="+mj-lt"/>
                <a:ea typeface="+mj-ea"/>
                <a:cs typeface="+mj-cs"/>
              </a:rPr>
              <a:t> enorme nella digitalizzazione del rapporto tra condomini e condominio</a:t>
            </a:r>
            <a:r>
              <a:rPr kumimoji="0" lang="it-IT" sz="3600" b="1" i="0" u="none" strike="noStrike" kern="1200" cap="none" spc="0" normalizeH="0" baseline="0" noProof="0" dirty="0" smtClean="0">
                <a:ln>
                  <a:noFill/>
                </a:ln>
                <a:solidFill>
                  <a:schemeClr val="tx1"/>
                </a:solidFill>
                <a:effectLst/>
                <a:uLnTx/>
                <a:uFillTx/>
                <a:latin typeface="+mj-lt"/>
                <a:ea typeface="+mj-ea"/>
                <a:cs typeface="+mj-cs"/>
              </a:rPr>
              <a:t/>
            </a:r>
            <a:br>
              <a:rPr kumimoji="0" lang="it-IT" sz="3600" b="1" i="0" u="none" strike="noStrike" kern="1200" cap="none" spc="0" normalizeH="0" baseline="0" noProof="0" dirty="0" smtClean="0">
                <a:ln>
                  <a:noFill/>
                </a:ln>
                <a:solidFill>
                  <a:schemeClr val="tx1"/>
                </a:solidFill>
                <a:effectLst/>
                <a:uLnTx/>
                <a:uFillTx/>
                <a:latin typeface="+mj-lt"/>
                <a:ea typeface="+mj-ea"/>
                <a:cs typeface="+mj-cs"/>
              </a:rPr>
            </a:br>
            <a:endParaRPr kumimoji="0" lang="it-IT"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egnaposto contenuto 2"/>
          <p:cNvSpPr txBox="1">
            <a:spLocks/>
          </p:cNvSpPr>
          <p:nvPr/>
        </p:nvSpPr>
        <p:spPr>
          <a:xfrm>
            <a:off x="1691680" y="1628800"/>
            <a:ext cx="7452320" cy="4497363"/>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poche realtà dispongono di un sito Internet;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rarissimi sono i casi in cui i condomini possono accedere direttamente, con funzioni di mera consultazione, all'home banking del conto corrente condominiale (maggiore trasparenza e partecipazione alla vita del condominio)</a:t>
            </a:r>
            <a:endParaRPr kumimoji="0" lang="it-IT" sz="24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021288"/>
            <a:ext cx="8172400" cy="836713"/>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91680" cy="6858000"/>
          </a:xfrm>
          <a:prstGeom prst="rect">
            <a:avLst/>
          </a:prstGeom>
        </p:spPr>
      </p:pic>
      <p:sp>
        <p:nvSpPr>
          <p:cNvPr id="10" name="CasellaDiTesto 9"/>
          <p:cNvSpPr txBox="1"/>
          <p:nvPr/>
        </p:nvSpPr>
        <p:spPr>
          <a:xfrm>
            <a:off x="0" y="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5" name="Titolo 1"/>
          <p:cNvSpPr txBox="1">
            <a:spLocks/>
          </p:cNvSpPr>
          <p:nvPr/>
        </p:nvSpPr>
        <p:spPr>
          <a:xfrm>
            <a:off x="899592" y="620688"/>
            <a:ext cx="8244408"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chemeClr val="tx1"/>
                </a:solidFill>
                <a:effectLst/>
                <a:uLnTx/>
                <a:uFillTx/>
                <a:latin typeface="+mj-lt"/>
                <a:ea typeface="+mj-ea"/>
                <a:cs typeface="+mj-cs"/>
              </a:rPr>
              <a:t>           Le forme originarie dell’abitare nel Mediterraneo</a:t>
            </a:r>
            <a:endParaRPr kumimoji="0" lang="it-IT"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egnaposto contenuto 2"/>
          <p:cNvSpPr txBox="1">
            <a:spLocks/>
          </p:cNvSpPr>
          <p:nvPr/>
        </p:nvSpPr>
        <p:spPr>
          <a:xfrm>
            <a:off x="1691680" y="1844824"/>
            <a:ext cx="7452320" cy="4176464"/>
          </a:xfrm>
          <a:prstGeom prst="rect">
            <a:avLst/>
          </a:prstGeom>
        </p:spPr>
        <p:txBody>
          <a:bodyPr vert="horz" lIns="91440" tIns="45720" rIns="91440" bIns="45720" rtlCol="0">
            <a:normAutofit lnSpcReduction="10000"/>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hanno sempre avuto un carattere collettivo</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un migliaio di uomini che vivano poveramente del lavoro della terra e dello scambio dei suoi prodotti è sufficiente a costituire una città</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anche un borgo modesto si presenta come un microcosmo urbano, nel quale tutta la vita sociale è organizzata in funzione del gruppo</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la forma collettiva della proprietà precede quella privata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021288"/>
            <a:ext cx="8172400" cy="836713"/>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91680" cy="6858000"/>
          </a:xfrm>
          <a:prstGeom prst="rect">
            <a:avLst/>
          </a:prstGeom>
        </p:spPr>
      </p:pic>
      <p:sp>
        <p:nvSpPr>
          <p:cNvPr id="10" name="CasellaDiTesto 9"/>
          <p:cNvSpPr txBox="1"/>
          <p:nvPr/>
        </p:nvSpPr>
        <p:spPr>
          <a:xfrm>
            <a:off x="0" y="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5" name="Titolo 1"/>
          <p:cNvSpPr txBox="1">
            <a:spLocks/>
          </p:cNvSpPr>
          <p:nvPr/>
        </p:nvSpPr>
        <p:spPr>
          <a:xfrm>
            <a:off x="1691680" y="476672"/>
            <a:ext cx="745232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chemeClr val="tx1"/>
                </a:solidFill>
                <a:effectLst/>
                <a:uLnTx/>
                <a:uFillTx/>
                <a:latin typeface="+mj-lt"/>
                <a:ea typeface="+mj-ea"/>
                <a:cs typeface="+mj-cs"/>
              </a:rPr>
              <a:t>Idea di vicinato = reciprocità</a:t>
            </a:r>
            <a:endParaRPr kumimoji="0" lang="it-IT"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egnaposto contenuto 2"/>
          <p:cNvSpPr txBox="1">
            <a:spLocks/>
          </p:cNvSpPr>
          <p:nvPr/>
        </p:nvSpPr>
        <p:spPr>
          <a:xfrm>
            <a:off x="1691680" y="1600200"/>
            <a:ext cx="7452320" cy="4421088"/>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nel senso comune «</a:t>
            </a:r>
            <a:r>
              <a:rPr kumimoji="0" lang="it-IT" sz="2400" b="0" i="1" u="none" strike="noStrike" kern="1200" cap="none" spc="0" normalizeH="0" baseline="0" noProof="0" dirty="0" smtClean="0">
                <a:ln>
                  <a:noFill/>
                </a:ln>
                <a:effectLst/>
                <a:uLnTx/>
                <a:uFillTx/>
                <a:latin typeface="+mn-lt"/>
                <a:ea typeface="+mn-ea"/>
                <a:cs typeface="+mn-cs"/>
              </a:rPr>
              <a:t>avere rapporti di buon vicinato</a:t>
            </a:r>
            <a:r>
              <a:rPr kumimoji="0" lang="it-IT" sz="2400" b="0" i="0" u="none" strike="noStrike" kern="1200" cap="none" spc="0" normalizeH="0" baseline="0" noProof="0" dirty="0" smtClean="0">
                <a:ln>
                  <a:noFill/>
                </a:ln>
                <a:effectLst/>
                <a:uLnTx/>
                <a:uFillTx/>
                <a:latin typeface="+mn-lt"/>
                <a:ea typeface="+mn-ea"/>
                <a:cs typeface="+mn-cs"/>
              </a:rPr>
              <a:t>» significa stabilire una reciprocità di diritti e doveri tra persone che abitano terre o case contigue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consuetudine millenaria della «</a:t>
            </a:r>
            <a:r>
              <a:rPr kumimoji="0" lang="it-IT" sz="2400" b="0" i="0" u="none" strike="noStrike" kern="1200" cap="none" spc="0" normalizeH="0" baseline="0" noProof="0" dirty="0" err="1" smtClean="0">
                <a:ln>
                  <a:noFill/>
                </a:ln>
                <a:effectLst/>
                <a:uLnTx/>
                <a:uFillTx/>
                <a:latin typeface="+mn-lt"/>
                <a:ea typeface="+mn-ea"/>
                <a:cs typeface="+mn-cs"/>
              </a:rPr>
              <a:t>prestarella</a:t>
            </a:r>
            <a:r>
              <a:rPr kumimoji="0" lang="it-IT" sz="2400" b="0" i="0" u="none" strike="noStrike" kern="1200" cap="none" spc="0" normalizeH="0" baseline="0" noProof="0" dirty="0" smtClean="0">
                <a:ln>
                  <a:noFill/>
                </a:ln>
                <a:effectLst/>
                <a:uLnTx/>
                <a:uFillTx/>
                <a:latin typeface="+mn-lt"/>
                <a:ea typeface="+mn-ea"/>
                <a:cs typeface="+mn-cs"/>
              </a:rPr>
              <a:t>» o «</a:t>
            </a:r>
            <a:r>
              <a:rPr kumimoji="0" lang="it-IT" sz="2400" b="0" i="0" u="none" strike="noStrike" kern="1200" cap="none" spc="0" normalizeH="0" baseline="0" noProof="0" dirty="0" err="1" smtClean="0">
                <a:ln>
                  <a:noFill/>
                </a:ln>
                <a:effectLst/>
                <a:uLnTx/>
                <a:uFillTx/>
                <a:latin typeface="+mn-lt"/>
                <a:ea typeface="+mn-ea"/>
                <a:cs typeface="+mn-cs"/>
              </a:rPr>
              <a:t>aiutarella</a:t>
            </a:r>
            <a:r>
              <a:rPr kumimoji="0" lang="it-IT" sz="2400" b="0" i="0" u="none" strike="noStrike" kern="1200" cap="none" spc="0" normalizeH="0" baseline="0" noProof="0" dirty="0" smtClean="0">
                <a:ln>
                  <a:noFill/>
                </a:ln>
                <a:effectLst/>
                <a:uLnTx/>
                <a:uFillTx/>
                <a:latin typeface="+mn-lt"/>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nel poema </a:t>
            </a:r>
            <a:r>
              <a:rPr kumimoji="0" lang="it-IT" sz="2400" b="0" i="1" u="none" strike="noStrike" kern="1200" cap="none" spc="0" normalizeH="0" baseline="0" noProof="0" dirty="0" smtClean="0">
                <a:ln>
                  <a:noFill/>
                </a:ln>
                <a:effectLst/>
                <a:uLnTx/>
                <a:uFillTx/>
                <a:latin typeface="+mn-lt"/>
                <a:ea typeface="+mn-ea"/>
                <a:cs typeface="+mn-cs"/>
              </a:rPr>
              <a:t>Le Opere e i Giorni</a:t>
            </a:r>
            <a:r>
              <a:rPr lang="it-IT" sz="2400" dirty="0"/>
              <a:t>,</a:t>
            </a:r>
            <a:r>
              <a:rPr kumimoji="0" lang="it-IT" sz="2400" b="0" i="0" u="none" strike="noStrike" kern="1200" cap="none" spc="0" normalizeH="0" baseline="0" noProof="0" dirty="0" smtClean="0">
                <a:ln>
                  <a:noFill/>
                </a:ln>
                <a:effectLst/>
                <a:uLnTx/>
                <a:uFillTx/>
                <a:latin typeface="+mn-lt"/>
                <a:ea typeface="+mn-ea"/>
                <a:cs typeface="+mn-cs"/>
              </a:rPr>
              <a:t> Esiodo esorta gli agricoltori a coltivare i doveri di vicinato: </a:t>
            </a:r>
            <a:r>
              <a:rPr lang="it-IT" sz="2400" i="1" dirty="0" smtClean="0"/>
              <a:t>«</a:t>
            </a:r>
            <a:r>
              <a:rPr kumimoji="0" lang="it-IT" sz="2400" b="0" i="1" u="none" strike="noStrike" kern="1200" cap="none" spc="0" normalizeH="0" baseline="0" noProof="0" dirty="0" smtClean="0">
                <a:ln>
                  <a:noFill/>
                </a:ln>
                <a:effectLst/>
                <a:uLnTx/>
                <a:uFillTx/>
                <a:latin typeface="+mn-lt"/>
                <a:ea typeface="+mn-ea"/>
                <a:cs typeface="+mn-cs"/>
              </a:rPr>
              <a:t>Fatti ben misurare dal vicino ciò che ti occorre, e restituiscigli la stessa misura e anche di più, se lo puoi, avendone in futuro ancora bisogno, tu lo ritrovi pronto»</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021288"/>
            <a:ext cx="8172400" cy="836713"/>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91680" cy="6858000"/>
          </a:xfrm>
          <a:prstGeom prst="rect">
            <a:avLst/>
          </a:prstGeom>
        </p:spPr>
      </p:pic>
      <p:sp>
        <p:nvSpPr>
          <p:cNvPr id="10" name="CasellaDiTesto 9"/>
          <p:cNvSpPr txBox="1"/>
          <p:nvPr/>
        </p:nvSpPr>
        <p:spPr>
          <a:xfrm>
            <a:off x="0" y="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5" name="Titolo 1"/>
          <p:cNvSpPr txBox="1">
            <a:spLocks/>
          </p:cNvSpPr>
          <p:nvPr/>
        </p:nvSpPr>
        <p:spPr>
          <a:xfrm>
            <a:off x="1695398" y="620688"/>
            <a:ext cx="7448602" cy="155679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chemeClr val="tx1"/>
                </a:solidFill>
                <a:effectLst/>
                <a:uLnTx/>
                <a:uFillTx/>
                <a:latin typeface="+mj-lt"/>
                <a:ea typeface="+mj-ea"/>
                <a:cs typeface="+mj-cs"/>
              </a:rPr>
              <a:t>I caratteri delle forme dell’abitare </a:t>
            </a:r>
            <a:br>
              <a:rPr kumimoji="0" lang="it-IT" sz="2800" b="1" i="0" u="none" strike="noStrike" kern="1200" cap="none" spc="0" normalizeH="0" baseline="0" noProof="0" dirty="0" smtClean="0">
                <a:ln>
                  <a:noFill/>
                </a:ln>
                <a:solidFill>
                  <a:schemeClr val="tx1"/>
                </a:solidFill>
                <a:effectLst/>
                <a:uLnTx/>
                <a:uFillTx/>
                <a:latin typeface="+mj-lt"/>
                <a:ea typeface="+mj-ea"/>
                <a:cs typeface="+mj-cs"/>
              </a:rPr>
            </a:br>
            <a:r>
              <a:rPr kumimoji="0" lang="it-IT" sz="2800" b="1" i="0" u="none" strike="noStrike" kern="1200" cap="none" spc="0" normalizeH="0" baseline="0" noProof="0" dirty="0" smtClean="0">
                <a:ln>
                  <a:noFill/>
                </a:ln>
                <a:solidFill>
                  <a:schemeClr val="tx1"/>
                </a:solidFill>
                <a:effectLst/>
                <a:uLnTx/>
                <a:uFillTx/>
                <a:latin typeface="+mj-lt"/>
                <a:ea typeface="+mj-ea"/>
                <a:cs typeface="+mj-cs"/>
              </a:rPr>
              <a:t>in età pre-industriale e </a:t>
            </a:r>
            <a:r>
              <a:rPr kumimoji="0" lang="it-IT" sz="2800" b="1" i="0" u="none" strike="noStrike" kern="1200" cap="none" spc="0" normalizeH="0" baseline="0" noProof="0" dirty="0" err="1" smtClean="0">
                <a:ln>
                  <a:noFill/>
                </a:ln>
                <a:solidFill>
                  <a:schemeClr val="tx1"/>
                </a:solidFill>
                <a:effectLst/>
                <a:uLnTx/>
                <a:uFillTx/>
                <a:latin typeface="+mj-lt"/>
                <a:ea typeface="+mj-ea"/>
                <a:cs typeface="+mj-cs"/>
              </a:rPr>
              <a:t>pre-metropolitana</a:t>
            </a:r>
            <a:endParaRPr kumimoji="0" lang="it-IT"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egnaposto contenuto 2"/>
          <p:cNvSpPr txBox="1">
            <a:spLocks/>
          </p:cNvSpPr>
          <p:nvPr/>
        </p:nvSpPr>
        <p:spPr>
          <a:xfrm>
            <a:off x="1691680" y="1988840"/>
            <a:ext cx="7380312" cy="3960440"/>
          </a:xfrm>
          <a:prstGeom prst="rect">
            <a:avLst/>
          </a:prstGeom>
        </p:spPr>
        <p:txBody>
          <a:bodyPr vert="horz" lIns="91440" tIns="45720" rIns="91440" bIns="45720" rtlCol="0">
            <a:normAutofit fontScale="925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600" b="0" i="0" u="none" strike="noStrike" kern="1200" cap="none" spc="0" normalizeH="0" baseline="0" noProof="0" dirty="0" smtClean="0">
                <a:ln>
                  <a:noFill/>
                </a:ln>
                <a:effectLst/>
                <a:uLnTx/>
                <a:uFillTx/>
                <a:latin typeface="+mn-lt"/>
                <a:ea typeface="+mn-ea"/>
                <a:cs typeface="+mn-cs"/>
              </a:rPr>
              <a:t>mescolanza di aspetti urbani e rurali senza cesure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600"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600" b="0" i="0" u="none" strike="noStrike" kern="1200" cap="none" spc="0" normalizeH="0" baseline="0" noProof="0" dirty="0" smtClean="0">
                <a:ln>
                  <a:noFill/>
                </a:ln>
                <a:effectLst/>
                <a:uLnTx/>
                <a:uFillTx/>
                <a:latin typeface="+mn-lt"/>
                <a:ea typeface="+mn-ea"/>
                <a:cs typeface="+mn-cs"/>
              </a:rPr>
              <a:t>la vita degli individui è interamente regolata dalla comunità (tutto rientra nello spazio pubblico)</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600"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600" b="0" i="0" u="none" strike="noStrike" kern="1200" cap="none" spc="0" normalizeH="0" baseline="0" noProof="0" dirty="0" smtClean="0">
                <a:ln>
                  <a:noFill/>
                </a:ln>
                <a:effectLst/>
                <a:uLnTx/>
                <a:uFillTx/>
                <a:latin typeface="+mn-lt"/>
                <a:ea typeface="+mn-ea"/>
                <a:cs typeface="+mn-cs"/>
              </a:rPr>
              <a:t>le relazioni tra gli individui sono emotive e immediate, piene e aperte, solidali e reciproche (orientate da regole consuetudinarie definite dalla comunità) </a:t>
            </a:r>
            <a:endParaRPr kumimoji="0" lang="it-IT" sz="26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165304"/>
            <a:ext cx="8172400" cy="692697"/>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547664" cy="6858000"/>
          </a:xfrm>
          <a:prstGeom prst="rect">
            <a:avLst/>
          </a:prstGeom>
        </p:spPr>
      </p:pic>
      <p:sp>
        <p:nvSpPr>
          <p:cNvPr id="10" name="CasellaDiTesto 9"/>
          <p:cNvSpPr txBox="1"/>
          <p:nvPr/>
        </p:nvSpPr>
        <p:spPr>
          <a:xfrm>
            <a:off x="0" y="-17140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5" name="Titolo 1"/>
          <p:cNvSpPr txBox="1">
            <a:spLocks/>
          </p:cNvSpPr>
          <p:nvPr/>
        </p:nvSpPr>
        <p:spPr>
          <a:xfrm>
            <a:off x="1547664" y="332656"/>
            <a:ext cx="7596336" cy="115212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chemeClr val="tx1"/>
                </a:solidFill>
                <a:effectLst/>
                <a:uLnTx/>
                <a:uFillTx/>
                <a:latin typeface="+mj-lt"/>
                <a:ea typeface="+mj-ea"/>
                <a:cs typeface="+mj-cs"/>
              </a:rPr>
              <a:t>I caratteri delle forme dell’abitare </a:t>
            </a:r>
            <a:br>
              <a:rPr kumimoji="0" lang="it-IT" sz="2800" b="1" i="0" u="none" strike="noStrike" kern="1200" cap="none" spc="0" normalizeH="0" baseline="0" noProof="0" dirty="0" smtClean="0">
                <a:ln>
                  <a:noFill/>
                </a:ln>
                <a:solidFill>
                  <a:schemeClr val="tx1"/>
                </a:solidFill>
                <a:effectLst/>
                <a:uLnTx/>
                <a:uFillTx/>
                <a:latin typeface="+mj-lt"/>
                <a:ea typeface="+mj-ea"/>
                <a:cs typeface="+mj-cs"/>
              </a:rPr>
            </a:br>
            <a:r>
              <a:rPr kumimoji="0" lang="it-IT" sz="2800" b="1" i="0" u="none" strike="noStrike" kern="1200" cap="none" spc="0" normalizeH="0" baseline="0" noProof="0" dirty="0" smtClean="0">
                <a:ln>
                  <a:noFill/>
                </a:ln>
                <a:solidFill>
                  <a:schemeClr val="tx1"/>
                </a:solidFill>
                <a:effectLst/>
                <a:uLnTx/>
                <a:uFillTx/>
                <a:latin typeface="+mj-lt"/>
                <a:ea typeface="+mj-ea"/>
                <a:cs typeface="+mj-cs"/>
              </a:rPr>
              <a:t>in età </a:t>
            </a:r>
            <a:r>
              <a:rPr kumimoji="0" lang="it-IT" sz="2800" b="1" i="0" u="none" strike="noStrike" kern="1200" cap="none" spc="0" normalizeH="0" baseline="0" noProof="0" dirty="0" err="1" smtClean="0">
                <a:ln>
                  <a:noFill/>
                </a:ln>
                <a:solidFill>
                  <a:schemeClr val="tx1"/>
                </a:solidFill>
                <a:effectLst/>
                <a:uLnTx/>
                <a:uFillTx/>
                <a:latin typeface="+mj-lt"/>
                <a:ea typeface="+mj-ea"/>
                <a:cs typeface="+mj-cs"/>
              </a:rPr>
              <a:t>fordista</a:t>
            </a:r>
            <a:r>
              <a:rPr kumimoji="0" lang="it-IT" sz="2800" b="1" i="0" u="none" strike="noStrike" kern="1200" cap="none" spc="0" normalizeH="0" baseline="0" noProof="0" dirty="0" smtClean="0">
                <a:ln>
                  <a:noFill/>
                </a:ln>
                <a:solidFill>
                  <a:schemeClr val="tx1"/>
                </a:solidFill>
                <a:effectLst/>
                <a:uLnTx/>
                <a:uFillTx/>
                <a:latin typeface="+mj-lt"/>
                <a:ea typeface="+mj-ea"/>
                <a:cs typeface="+mj-cs"/>
              </a:rPr>
              <a:t> e metropolitana</a:t>
            </a:r>
            <a:endParaRPr kumimoji="0" lang="it-IT"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egnaposto contenuto 2"/>
          <p:cNvSpPr txBox="1">
            <a:spLocks/>
          </p:cNvSpPr>
          <p:nvPr/>
        </p:nvSpPr>
        <p:spPr>
          <a:xfrm>
            <a:off x="1547664" y="1340768"/>
            <a:ext cx="7596336" cy="4824536"/>
          </a:xfrm>
          <a:prstGeom prst="rect">
            <a:avLst/>
          </a:prstGeom>
        </p:spPr>
        <p:txBody>
          <a:bodyPr vert="horz" lIns="91440" tIns="45720" rIns="91440" bIns="45720" rtlCol="0">
            <a:normAutofit fontScale="62500" lnSpcReduction="20000"/>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100"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900" b="0" i="0" u="none" strike="noStrike" kern="1200" cap="none" spc="0" normalizeH="0" baseline="0" noProof="0" dirty="0" smtClean="0">
                <a:ln>
                  <a:noFill/>
                </a:ln>
                <a:effectLst/>
                <a:uLnTx/>
                <a:uFillTx/>
                <a:latin typeface="+mn-lt"/>
                <a:ea typeface="+mn-ea"/>
                <a:cs typeface="+mn-cs"/>
              </a:rPr>
              <a:t>l’ambiente cittadino si </a:t>
            </a:r>
            <a:r>
              <a:rPr kumimoji="0" lang="it-IT" sz="2900" b="0" i="0" u="none" strike="noStrike" kern="1200" cap="none" spc="0" normalizeH="0" baseline="0" noProof="0" dirty="0" err="1" smtClean="0">
                <a:ln>
                  <a:noFill/>
                </a:ln>
                <a:effectLst/>
                <a:uLnTx/>
                <a:uFillTx/>
                <a:latin typeface="+mn-lt"/>
                <a:ea typeface="+mn-ea"/>
                <a:cs typeface="+mn-cs"/>
              </a:rPr>
              <a:t>deruralizza</a:t>
            </a:r>
            <a:r>
              <a:rPr kumimoji="0" lang="it-IT" sz="2900" b="0" i="0" u="none" strike="noStrike" kern="1200" cap="none" spc="0" normalizeH="0" baseline="0" noProof="0" dirty="0" smtClean="0">
                <a:ln>
                  <a:noFill/>
                </a:ln>
                <a:effectLst/>
                <a:uLnTx/>
                <a:uFillTx/>
                <a:latin typeface="+mn-lt"/>
                <a:ea typeface="+mn-ea"/>
                <a:cs typeface="+mn-cs"/>
              </a:rPr>
              <a:t> completamente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900"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900" b="0" i="0" u="none" strike="noStrike" kern="1200" cap="none" spc="0" normalizeH="0" baseline="0" noProof="0" dirty="0" smtClean="0">
                <a:ln>
                  <a:noFill/>
                </a:ln>
                <a:effectLst/>
                <a:uLnTx/>
                <a:uFillTx/>
                <a:latin typeface="+mn-lt"/>
                <a:ea typeface="+mn-ea"/>
                <a:cs typeface="+mn-cs"/>
              </a:rPr>
              <a:t>l’idea-guida è che la società </a:t>
            </a:r>
            <a:r>
              <a:rPr kumimoji="0" lang="it-IT" sz="2900" b="0" i="0" u="none" strike="noStrike" kern="1200" cap="none" spc="0" normalizeH="0" baseline="0" noProof="0" dirty="0" err="1" smtClean="0">
                <a:ln>
                  <a:noFill/>
                </a:ln>
                <a:effectLst/>
                <a:uLnTx/>
                <a:uFillTx/>
                <a:latin typeface="+mn-lt"/>
                <a:ea typeface="+mn-ea"/>
                <a:cs typeface="+mn-cs"/>
              </a:rPr>
              <a:t>industriale-fordista</a:t>
            </a:r>
            <a:r>
              <a:rPr kumimoji="0" lang="it-IT" sz="2900" b="0" i="0" u="none" strike="noStrike" kern="1200" cap="none" spc="0" normalizeH="0" baseline="0" noProof="0" dirty="0" smtClean="0">
                <a:ln>
                  <a:noFill/>
                </a:ln>
                <a:effectLst/>
                <a:uLnTx/>
                <a:uFillTx/>
                <a:latin typeface="+mn-lt"/>
                <a:ea typeface="+mn-ea"/>
                <a:cs typeface="+mn-cs"/>
              </a:rPr>
              <a:t> e metropolitana rappresenti una tappa conclusiva e irreversibile, e che, in virtù delle enormi potenzialità tecnologiche dell’industria, il mondo urbano possa vivere ed espandersi prescindendo da ogni rapporto con l’ambiente rurale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900"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900" b="0" i="0" u="none" strike="noStrike" kern="1200" cap="none" spc="0" normalizeH="0" baseline="0" noProof="0" dirty="0" smtClean="0">
                <a:ln>
                  <a:noFill/>
                </a:ln>
                <a:effectLst/>
                <a:uLnTx/>
                <a:uFillTx/>
                <a:latin typeface="+mn-lt"/>
                <a:ea typeface="+mn-ea"/>
                <a:cs typeface="+mn-cs"/>
              </a:rPr>
              <a:t>lo Stato assolutista assorbe ogni potere normativo espropriando la comunità della sua funzione primaria di autoregolamentarsi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900"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900" b="0" i="0" u="none" strike="noStrike" kern="1200" cap="none" spc="0" normalizeH="0" baseline="0" noProof="0" dirty="0" smtClean="0">
                <a:ln>
                  <a:noFill/>
                </a:ln>
                <a:effectLst/>
                <a:uLnTx/>
                <a:uFillTx/>
                <a:latin typeface="+mn-lt"/>
                <a:ea typeface="+mn-ea"/>
                <a:cs typeface="+mn-cs"/>
              </a:rPr>
              <a:t>la riforma protestante e il Concilio di Trento introducono la preghiera personale e silenziosa e </a:t>
            </a:r>
            <a:r>
              <a:rPr lang="it-IT" sz="2900" dirty="0" smtClean="0"/>
              <a:t>si attenua il</a:t>
            </a:r>
            <a:r>
              <a:rPr kumimoji="0" lang="it-IT" sz="2900" b="0" i="0" u="none" strike="noStrike" kern="1200" cap="none" spc="0" normalizeH="0" baseline="0" noProof="0" dirty="0" smtClean="0">
                <a:ln>
                  <a:noFill/>
                </a:ln>
                <a:effectLst/>
                <a:uLnTx/>
                <a:uFillTx/>
                <a:latin typeface="+mn-lt"/>
                <a:ea typeface="+mn-ea"/>
                <a:cs typeface="+mn-cs"/>
              </a:rPr>
              <a:t> valore di quella comunitaria</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900" b="0" i="0" u="none" strike="noStrike" kern="1200" cap="none" spc="0" normalizeH="0" baseline="0" noProof="0" dirty="0" smtClean="0">
                <a:ln>
                  <a:noFill/>
                </a:ln>
                <a:effectLst/>
                <a:uLnTx/>
                <a:uFillTx/>
                <a:latin typeface="+mn-lt"/>
                <a:ea typeface="+mn-ea"/>
                <a:cs typeface="+mn-cs"/>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900" b="0" i="0" u="none" strike="noStrike" kern="1200" cap="none" spc="0" normalizeH="0" baseline="0" noProof="0" dirty="0" smtClean="0">
                <a:ln>
                  <a:noFill/>
                </a:ln>
                <a:effectLst/>
                <a:uLnTx/>
                <a:uFillTx/>
                <a:latin typeface="+mn-lt"/>
                <a:ea typeface="+mn-ea"/>
                <a:cs typeface="+mn-cs"/>
              </a:rPr>
              <a:t>l'alfabetizzazione e le tecniche di stampa si propagano e si può leggere individualmente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lang="it-IT" sz="2900" dirty="0" smtClean="0"/>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900" b="0" i="0" u="none" strike="noStrike" kern="1200" cap="none" spc="0" normalizeH="0" baseline="0" noProof="0" dirty="0" smtClean="0">
                <a:ln>
                  <a:noFill/>
                </a:ln>
                <a:effectLst/>
                <a:uLnTx/>
                <a:uFillTx/>
                <a:latin typeface="+mn-lt"/>
                <a:ea typeface="+mn-ea"/>
                <a:cs typeface="+mn-cs"/>
              </a:rPr>
              <a:t>lo spazio pubblico (della comunità) muore e gli individui si rinchiudono nel privato</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900" b="0"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900" b="0"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021288"/>
            <a:ext cx="8172400" cy="836713"/>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91680" cy="6858000"/>
          </a:xfrm>
          <a:prstGeom prst="rect">
            <a:avLst/>
          </a:prstGeom>
        </p:spPr>
      </p:pic>
      <p:sp>
        <p:nvSpPr>
          <p:cNvPr id="10" name="CasellaDiTesto 9"/>
          <p:cNvSpPr txBox="1"/>
          <p:nvPr/>
        </p:nvSpPr>
        <p:spPr>
          <a:xfrm>
            <a:off x="0" y="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7" name="Titolo 1"/>
          <p:cNvSpPr>
            <a:spLocks noGrp="1"/>
          </p:cNvSpPr>
          <p:nvPr>
            <p:ph type="ctrTitle"/>
          </p:nvPr>
        </p:nvSpPr>
        <p:spPr>
          <a:xfrm>
            <a:off x="1691680" y="548680"/>
            <a:ext cx="7452320" cy="3051770"/>
          </a:xfrm>
        </p:spPr>
        <p:txBody>
          <a:bodyPr>
            <a:normAutofit/>
          </a:bodyPr>
          <a:lstStyle/>
          <a:p>
            <a:r>
              <a:rPr lang="it-IT" dirty="0" smtClean="0"/>
              <a:t>Il Condominio di strada</a:t>
            </a:r>
            <a:br>
              <a:rPr lang="it-IT" dirty="0" smtClean="0"/>
            </a:br>
            <a:r>
              <a:rPr lang="it-IT" i="1" dirty="0" smtClean="0"/>
              <a:t>Reinventare comunità </a:t>
            </a:r>
            <a:br>
              <a:rPr lang="it-IT" i="1" dirty="0" smtClean="0"/>
            </a:br>
            <a:r>
              <a:rPr lang="it-IT" i="1" dirty="0" smtClean="0"/>
              <a:t>che si autoregolano</a:t>
            </a:r>
            <a:endParaRPr lang="it-IT" i="1" dirty="0"/>
          </a:p>
        </p:txBody>
      </p:sp>
      <p:sp>
        <p:nvSpPr>
          <p:cNvPr id="9" name="Sottotitolo 2"/>
          <p:cNvSpPr>
            <a:spLocks noGrp="1"/>
          </p:cNvSpPr>
          <p:nvPr>
            <p:ph type="subTitle" idx="1"/>
          </p:nvPr>
        </p:nvSpPr>
        <p:spPr>
          <a:xfrm>
            <a:off x="1691680" y="3886200"/>
            <a:ext cx="7452320" cy="1752600"/>
          </a:xfrm>
        </p:spPr>
        <p:txBody>
          <a:bodyPr/>
          <a:lstStyle/>
          <a:p>
            <a:r>
              <a:rPr lang="it-IT" dirty="0" smtClean="0">
                <a:solidFill>
                  <a:schemeClr val="tx1"/>
                </a:solidFill>
              </a:rPr>
              <a:t>Alfonso Pascale</a:t>
            </a:r>
          </a:p>
          <a:p>
            <a:r>
              <a:rPr lang="it-IT" dirty="0" smtClean="0">
                <a:solidFill>
                  <a:schemeClr val="tx1"/>
                </a:solidFill>
              </a:rPr>
              <a:t>a.pascale@alfonsopascale.it</a:t>
            </a:r>
            <a:endParaRPr lang="it-IT"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021288"/>
            <a:ext cx="8172400" cy="836713"/>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91680" cy="6858000"/>
          </a:xfrm>
          <a:prstGeom prst="rect">
            <a:avLst/>
          </a:prstGeom>
        </p:spPr>
      </p:pic>
      <p:sp>
        <p:nvSpPr>
          <p:cNvPr id="10" name="CasellaDiTesto 9"/>
          <p:cNvSpPr txBox="1"/>
          <p:nvPr/>
        </p:nvSpPr>
        <p:spPr>
          <a:xfrm>
            <a:off x="0" y="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5" name="Titolo 1"/>
          <p:cNvSpPr txBox="1">
            <a:spLocks/>
          </p:cNvSpPr>
          <p:nvPr/>
        </p:nvSpPr>
        <p:spPr>
          <a:xfrm>
            <a:off x="1691680" y="476672"/>
            <a:ext cx="7452320" cy="86409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chemeClr val="tx1"/>
                </a:solidFill>
                <a:effectLst/>
                <a:uLnTx/>
                <a:uFillTx/>
                <a:latin typeface="+mj-lt"/>
                <a:ea typeface="+mj-ea"/>
                <a:cs typeface="+mj-cs"/>
              </a:rPr>
              <a:t>Cos’è il privato?</a:t>
            </a:r>
            <a:endParaRPr kumimoji="0" lang="it-IT"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egnaposto contenuto 2"/>
          <p:cNvSpPr txBox="1">
            <a:spLocks/>
          </p:cNvSpPr>
          <p:nvPr/>
        </p:nvSpPr>
        <p:spPr>
          <a:xfrm>
            <a:off x="1619673" y="1196752"/>
            <a:ext cx="7524328" cy="4680520"/>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200" b="0" i="0" u="none" strike="noStrike" kern="1200" cap="none" spc="0" normalizeH="0" baseline="0" noProof="0" dirty="0" smtClean="0">
                <a:ln>
                  <a:noFill/>
                </a:ln>
                <a:effectLst/>
                <a:uLnTx/>
                <a:uFillTx/>
                <a:latin typeface="+mn-lt"/>
                <a:ea typeface="+mn-ea"/>
                <a:cs typeface="+mn-cs"/>
              </a:rPr>
              <a:t>sembra richiamare la casa come luogo nostro per eccellenza, preposto all'intimità, uno spazio del sé, che si intende come ricco, pieno del senso della persona</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200" b="0" i="0" u="none" strike="noStrike" kern="1200" cap="none" spc="0" normalizeH="0" baseline="0" noProof="0" dirty="0" smtClean="0">
                <a:ln>
                  <a:noFill/>
                </a:ln>
                <a:effectLst/>
                <a:uLnTx/>
                <a:uFillTx/>
                <a:latin typeface="+mn-lt"/>
                <a:ea typeface="+mn-ea"/>
                <a:cs typeface="+mn-cs"/>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200" b="0" i="0" u="none" strike="noStrike" kern="1200" cap="none" spc="0" normalizeH="0" baseline="0" noProof="0" dirty="0" smtClean="0">
                <a:ln>
                  <a:noFill/>
                </a:ln>
                <a:effectLst/>
                <a:uLnTx/>
                <a:uFillTx/>
                <a:latin typeface="+mn-lt"/>
                <a:ea typeface="+mn-ea"/>
                <a:cs typeface="+mn-cs"/>
              </a:rPr>
              <a:t>in realtà, il significato della parola – «</a:t>
            </a:r>
            <a:r>
              <a:rPr kumimoji="0" lang="it-IT" sz="2200" b="0" i="1" u="none" strike="noStrike" kern="1200" cap="none" spc="0" normalizeH="0" baseline="0" noProof="0" dirty="0" smtClean="0">
                <a:ln>
                  <a:noFill/>
                </a:ln>
                <a:effectLst/>
                <a:uLnTx/>
                <a:uFillTx/>
                <a:latin typeface="+mn-lt"/>
                <a:ea typeface="+mn-ea"/>
                <a:cs typeface="+mn-cs"/>
              </a:rPr>
              <a:t>esser privo» </a:t>
            </a:r>
            <a:r>
              <a:rPr kumimoji="0" lang="it-IT" sz="2200" b="0" i="0" u="none" strike="noStrike" kern="1200" cap="none" spc="0" normalizeH="0" baseline="0" noProof="0" dirty="0" smtClean="0">
                <a:ln>
                  <a:noFill/>
                </a:ln>
                <a:effectLst/>
                <a:uLnTx/>
                <a:uFillTx/>
                <a:latin typeface="+mn-lt"/>
                <a:ea typeface="+mn-ea"/>
                <a:cs typeface="+mn-cs"/>
              </a:rPr>
              <a:t>– non suona affatto come pienezza ma prende il nome da una mancanza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200"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200" b="0" i="0" u="none" strike="noStrike" kern="1200" cap="none" spc="0" normalizeH="0" baseline="0" noProof="0" dirty="0" smtClean="0">
                <a:ln>
                  <a:noFill/>
                </a:ln>
                <a:effectLst/>
                <a:uLnTx/>
                <a:uFillTx/>
                <a:latin typeface="+mn-lt"/>
                <a:ea typeface="+mn-ea"/>
                <a:cs typeface="+mn-cs"/>
              </a:rPr>
              <a:t>cosa manca nel privato? evidentemente lo sguardo dell'altro, il collettivo, il fragore del pubblico</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200"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200" b="0" i="0" u="none" strike="noStrike" kern="1200" cap="none" spc="0" normalizeH="0" baseline="0" noProof="0" dirty="0" smtClean="0">
                <a:ln>
                  <a:noFill/>
                </a:ln>
                <a:effectLst/>
                <a:uLnTx/>
                <a:uFillTx/>
                <a:latin typeface="+mn-lt"/>
                <a:ea typeface="+mn-ea"/>
                <a:cs typeface="+mn-cs"/>
              </a:rPr>
              <a:t>la parola racchiude le tracce di una sottrazione, come se il terreno del sé fosse stato separato da altri spazi e con fatica conquistato</a:t>
            </a:r>
            <a:endParaRPr kumimoji="0" lang="it-IT" sz="22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021288"/>
            <a:ext cx="8172400" cy="836713"/>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91680" cy="6858000"/>
          </a:xfrm>
          <a:prstGeom prst="rect">
            <a:avLst/>
          </a:prstGeom>
        </p:spPr>
      </p:pic>
      <p:sp>
        <p:nvSpPr>
          <p:cNvPr id="10" name="CasellaDiTesto 9"/>
          <p:cNvSpPr txBox="1"/>
          <p:nvPr/>
        </p:nvSpPr>
        <p:spPr>
          <a:xfrm>
            <a:off x="0" y="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5" name="Titolo 1"/>
          <p:cNvSpPr txBox="1">
            <a:spLocks/>
          </p:cNvSpPr>
          <p:nvPr/>
        </p:nvSpPr>
        <p:spPr>
          <a:xfrm>
            <a:off x="1691680" y="476672"/>
            <a:ext cx="745232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chemeClr val="tx1"/>
                </a:solidFill>
                <a:effectLst/>
                <a:uLnTx/>
                <a:uFillTx/>
                <a:latin typeface="+mj-lt"/>
                <a:ea typeface="+mj-ea"/>
                <a:cs typeface="+mj-cs"/>
              </a:rPr>
              <a:t>Lo Stato sociale</a:t>
            </a:r>
            <a:endParaRPr kumimoji="0" lang="it-IT"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egnaposto contenuto 2"/>
          <p:cNvSpPr txBox="1">
            <a:spLocks/>
          </p:cNvSpPr>
          <p:nvPr/>
        </p:nvSpPr>
        <p:spPr>
          <a:xfrm>
            <a:off x="1691680" y="1600200"/>
            <a:ext cx="7452320" cy="4421088"/>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nasce come preoccupazione del Sovrano (Leviatano) per il benessere della popolazione…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…nell’assunto che – in assenza di tale preoccupazione (del Sovrano) – emerga una conflittualità da </a:t>
            </a:r>
            <a:r>
              <a:rPr kumimoji="0" lang="it-IT" sz="2400" b="0" i="1" u="none" strike="noStrike" kern="1200" cap="none" spc="0" normalizeH="0" baseline="0" noProof="0" dirty="0" smtClean="0">
                <a:ln>
                  <a:noFill/>
                </a:ln>
                <a:effectLst/>
                <a:uLnTx/>
                <a:uFillTx/>
                <a:latin typeface="+mn-lt"/>
                <a:ea typeface="+mn-ea"/>
                <a:cs typeface="+mn-cs"/>
              </a:rPr>
              <a:t>homo </a:t>
            </a:r>
            <a:r>
              <a:rPr kumimoji="0" lang="it-IT" sz="2400" b="0" i="1" u="none" strike="noStrike" kern="1200" cap="none" spc="0" normalizeH="0" baseline="0" noProof="0" dirty="0" err="1" smtClean="0">
                <a:ln>
                  <a:noFill/>
                </a:ln>
                <a:effectLst/>
                <a:uLnTx/>
                <a:uFillTx/>
                <a:latin typeface="+mn-lt"/>
                <a:ea typeface="+mn-ea"/>
                <a:cs typeface="+mn-cs"/>
              </a:rPr>
              <a:t>homini</a:t>
            </a:r>
            <a:r>
              <a:rPr kumimoji="0" lang="it-IT" sz="2400" b="0" i="1" u="none" strike="noStrike" kern="1200" cap="none" spc="0" normalizeH="0" baseline="0" noProof="0" dirty="0" smtClean="0">
                <a:ln>
                  <a:noFill/>
                </a:ln>
                <a:effectLst/>
                <a:uLnTx/>
                <a:uFillTx/>
                <a:latin typeface="+mn-lt"/>
                <a:ea typeface="+mn-ea"/>
                <a:cs typeface="+mn-cs"/>
              </a:rPr>
              <a:t> lupus </a:t>
            </a:r>
            <a:r>
              <a:rPr kumimoji="0" lang="it-IT" sz="2400" b="0" i="0" u="none" strike="noStrike" kern="1200" cap="none" spc="0" normalizeH="0" baseline="0" noProof="0" dirty="0" smtClean="0">
                <a:ln>
                  <a:noFill/>
                </a:ln>
                <a:effectLst/>
                <a:uLnTx/>
                <a:uFillTx/>
                <a:latin typeface="+mn-lt"/>
                <a:ea typeface="+mn-ea"/>
                <a:cs typeface="+mn-cs"/>
              </a:rPr>
              <a:t>tra attori materialistici, utilitaristici e individualistici…</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…attori che non possono vivere in pace se non si sottomettono (come sudditi) al potere politico (Leviatano)</a:t>
            </a:r>
            <a:endParaRPr kumimoji="0" lang="it-IT" sz="24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165304"/>
            <a:ext cx="8172400" cy="692697"/>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91680" cy="6858000"/>
          </a:xfrm>
          <a:prstGeom prst="rect">
            <a:avLst/>
          </a:prstGeom>
        </p:spPr>
      </p:pic>
      <p:sp>
        <p:nvSpPr>
          <p:cNvPr id="10" name="CasellaDiTesto 9"/>
          <p:cNvSpPr txBox="1"/>
          <p:nvPr/>
        </p:nvSpPr>
        <p:spPr>
          <a:xfrm>
            <a:off x="0" y="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5" name="Titolo 1"/>
          <p:cNvSpPr txBox="1">
            <a:spLocks/>
          </p:cNvSpPr>
          <p:nvPr/>
        </p:nvSpPr>
        <p:spPr>
          <a:xfrm>
            <a:off x="1691680" y="404664"/>
            <a:ext cx="7452320" cy="115212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chemeClr val="tx1"/>
                </a:solidFill>
                <a:effectLst/>
                <a:uLnTx/>
                <a:uFillTx/>
                <a:latin typeface="+mj-lt"/>
                <a:ea typeface="+mj-ea"/>
                <a:cs typeface="+mj-cs"/>
              </a:rPr>
              <a:t>Le peculiarità italiane dello Stato sociale edificato nel secondo Dopoguerra  </a:t>
            </a:r>
            <a:endParaRPr kumimoji="0" lang="it-IT"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egnaposto contenuto 2"/>
          <p:cNvSpPr txBox="1">
            <a:spLocks/>
          </p:cNvSpPr>
          <p:nvPr/>
        </p:nvSpPr>
        <p:spPr>
          <a:xfrm>
            <a:off x="1691680" y="1484784"/>
            <a:ext cx="7452320" cy="4608512"/>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A causa della «guerra fredda», il residuo spazio pubblico della comunità viene</a:t>
            </a:r>
            <a:r>
              <a:rPr kumimoji="0" lang="it-IT" sz="2400" b="0" i="0" u="none" strike="noStrike" kern="1200" cap="none" spc="0" normalizeH="0" noProof="0" dirty="0" smtClean="0">
                <a:ln>
                  <a:noFill/>
                </a:ln>
                <a:effectLst/>
                <a:uLnTx/>
                <a:uFillTx/>
                <a:latin typeface="+mn-lt"/>
                <a:ea typeface="+mn-ea"/>
                <a:cs typeface="+mn-cs"/>
              </a:rPr>
              <a:t> occupato</a:t>
            </a:r>
            <a:r>
              <a:rPr kumimoji="0" lang="it-IT" sz="2400" b="0" i="0" u="none" strike="noStrike" kern="1200" cap="none" spc="0" normalizeH="0" baseline="0" noProof="0" dirty="0" smtClean="0">
                <a:ln>
                  <a:noFill/>
                </a:ln>
                <a:effectLst/>
                <a:uLnTx/>
                <a:uFillTx/>
                <a:latin typeface="+mn-lt"/>
                <a:ea typeface="+mn-ea"/>
                <a:cs typeface="+mn-cs"/>
              </a:rPr>
              <a:t> dalle organizzazioni della sinistra marxista e dei cattolici democratici in una logica di appartenenza competitiva.</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 I doveri costituzionali di solidarietà sono assunti completamente nelle politiche pubbliche in una logica statalista, burocratizzata e centralistica.</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it-IT" sz="2400" dirty="0"/>
              <a:t>L</a:t>
            </a:r>
            <a:r>
              <a:rPr kumimoji="0" lang="it-IT" sz="2400" b="0" i="0" u="none" strike="noStrike" kern="1200" cap="none" spc="0" normalizeH="0" baseline="0" noProof="0" dirty="0" smtClean="0">
                <a:ln>
                  <a:noFill/>
                </a:ln>
                <a:effectLst/>
                <a:uLnTx/>
                <a:uFillTx/>
                <a:latin typeface="+mn-lt"/>
                <a:ea typeface="+mn-ea"/>
                <a:cs typeface="+mn-cs"/>
              </a:rPr>
              <a:t>e due «chiese politiche» restano in piedi (in nuove forme) </a:t>
            </a:r>
            <a:r>
              <a:rPr lang="it-IT" sz="2400" dirty="0" smtClean="0"/>
              <a:t>nonostante</a:t>
            </a:r>
            <a:r>
              <a:rPr kumimoji="0" lang="it-IT" sz="2400" b="0" i="0" u="none" strike="noStrike" kern="1200" cap="none" spc="0" normalizeH="0" baseline="0" noProof="0" dirty="0" smtClean="0">
                <a:ln>
                  <a:noFill/>
                </a:ln>
                <a:effectLst/>
                <a:uLnTx/>
                <a:uFillTx/>
                <a:latin typeface="+mn-lt"/>
                <a:ea typeface="+mn-ea"/>
                <a:cs typeface="+mn-cs"/>
              </a:rPr>
              <a:t> la fine della «guerra fredda» e l’affievolirsi del collante ideologico.</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it-IT" sz="2400" dirty="0"/>
              <a:t>C</a:t>
            </a:r>
            <a:r>
              <a:rPr kumimoji="0" lang="it-IT" sz="2400" b="0" i="0" u="none" strike="noStrike" kern="1200" cap="none" spc="0" normalizeH="0" baseline="0" noProof="0" dirty="0" smtClean="0">
                <a:ln>
                  <a:noFill/>
                </a:ln>
                <a:effectLst/>
                <a:uLnTx/>
                <a:uFillTx/>
                <a:latin typeface="+mn-lt"/>
                <a:ea typeface="+mn-ea"/>
                <a:cs typeface="+mn-cs"/>
              </a:rPr>
              <a:t>on le nuove ondate migratorie, le «chiese politiche» si sono moltiplicate.</a:t>
            </a:r>
            <a:endParaRPr kumimoji="0" lang="it-IT" sz="24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021288"/>
            <a:ext cx="8172400" cy="836713"/>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91680" cy="6858000"/>
          </a:xfrm>
          <a:prstGeom prst="rect">
            <a:avLst/>
          </a:prstGeom>
        </p:spPr>
      </p:pic>
      <p:sp>
        <p:nvSpPr>
          <p:cNvPr id="10" name="CasellaDiTesto 9"/>
          <p:cNvSpPr txBox="1"/>
          <p:nvPr/>
        </p:nvSpPr>
        <p:spPr>
          <a:xfrm>
            <a:off x="0" y="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5" name="Titolo 1"/>
          <p:cNvSpPr txBox="1">
            <a:spLocks/>
          </p:cNvSpPr>
          <p:nvPr/>
        </p:nvSpPr>
        <p:spPr>
          <a:xfrm>
            <a:off x="1691680" y="548680"/>
            <a:ext cx="7452320" cy="141763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chemeClr val="tx1"/>
                </a:solidFill>
                <a:effectLst/>
                <a:uLnTx/>
                <a:uFillTx/>
                <a:latin typeface="+mj-lt"/>
                <a:ea typeface="+mj-ea"/>
                <a:cs typeface="+mj-cs"/>
              </a:rPr>
              <a:t>La specializzazione delle funzioni urbane nella città </a:t>
            </a:r>
            <a:r>
              <a:rPr kumimoji="0" lang="it-IT" sz="2800" b="1" i="0" u="none" strike="noStrike" kern="1200" cap="none" spc="0" normalizeH="0" baseline="0" noProof="0" dirty="0" err="1" smtClean="0">
                <a:ln>
                  <a:noFill/>
                </a:ln>
                <a:solidFill>
                  <a:schemeClr val="tx1"/>
                </a:solidFill>
                <a:effectLst/>
                <a:uLnTx/>
                <a:uFillTx/>
                <a:latin typeface="+mj-lt"/>
                <a:ea typeface="+mj-ea"/>
                <a:cs typeface="+mj-cs"/>
              </a:rPr>
              <a:t>fordista</a:t>
            </a:r>
            <a:r>
              <a:rPr kumimoji="0" lang="it-IT" sz="2800" b="1" i="0" u="none" strike="noStrike" kern="1200" cap="none" spc="0" normalizeH="0" baseline="0" noProof="0" dirty="0" smtClean="0">
                <a:ln>
                  <a:noFill/>
                </a:ln>
                <a:solidFill>
                  <a:schemeClr val="tx1"/>
                </a:solidFill>
                <a:effectLst/>
                <a:uLnTx/>
                <a:uFillTx/>
                <a:latin typeface="+mj-lt"/>
                <a:ea typeface="+mj-ea"/>
                <a:cs typeface="+mj-cs"/>
              </a:rPr>
              <a:t> e metropolitana</a:t>
            </a:r>
            <a:endParaRPr kumimoji="0" lang="it-IT"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egnaposto contenuto 2"/>
          <p:cNvSpPr txBox="1">
            <a:spLocks/>
          </p:cNvSpPr>
          <p:nvPr/>
        </p:nvSpPr>
        <p:spPr>
          <a:xfrm>
            <a:off x="1691680" y="1600200"/>
            <a:ext cx="7452320" cy="4421088"/>
          </a:xfrm>
          <a:prstGeom prst="rect">
            <a:avLst/>
          </a:prstGeom>
        </p:spPr>
        <p:txBody>
          <a:bodyPr vert="horz" lIns="91440" tIns="45720" rIns="91440" bIns="45720" rtlCol="0">
            <a:normAutofit fontScale="70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3200" b="0" i="0" u="none" strike="noStrike" kern="1200" cap="none" spc="0" normalizeH="0" baseline="0" noProof="0" dirty="0" smtClean="0">
                <a:ln>
                  <a:noFill/>
                </a:ln>
                <a:effectLst/>
                <a:uLnTx/>
                <a:uFillTx/>
                <a:latin typeface="+mn-lt"/>
                <a:ea typeface="+mn-ea"/>
                <a:cs typeface="+mn-cs"/>
              </a:rPr>
              <a:t>l’idea-guida è che i nuovi quartieri debbano essere abitati da un’unica classe, mentre nel vecchio centro cittadino i ricchi debbano vivere separati dai poveri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3200" b="0" i="0" u="none" strike="noStrike" kern="1200" cap="none" spc="0" normalizeH="0" baseline="0" noProof="0" dirty="0" smtClean="0">
                <a:ln>
                  <a:noFill/>
                </a:ln>
                <a:effectLst/>
                <a:uLnTx/>
                <a:uFillTx/>
                <a:latin typeface="+mn-lt"/>
                <a:ea typeface="+mn-ea"/>
                <a:cs typeface="+mn-cs"/>
              </a:rPr>
              <a:t>lo sviluppo urbano è “monofunzionale” (ogni parte della città ha una funzione specifica: interi isolati sono esclusivamente residenziali, mentre i servizi per le famiglie  - centri comunitari, parchi, centri commerciali, ospedali, </a:t>
            </a:r>
            <a:r>
              <a:rPr kumimoji="0" lang="it-IT" sz="3200" b="0" i="0" u="none" strike="noStrike" kern="1200" cap="none" spc="0" normalizeH="0" baseline="0" noProof="0" dirty="0" err="1" smtClean="0">
                <a:ln>
                  <a:noFill/>
                </a:ln>
                <a:effectLst/>
                <a:uLnTx/>
                <a:uFillTx/>
                <a:latin typeface="+mn-lt"/>
                <a:ea typeface="+mn-ea"/>
                <a:cs typeface="+mn-cs"/>
              </a:rPr>
              <a:t>ecc.-</a:t>
            </a:r>
            <a:r>
              <a:rPr kumimoji="0" lang="it-IT" sz="3200" b="0" i="0" u="none" strike="noStrike" kern="1200" cap="none" spc="0" normalizeH="0" baseline="0" noProof="0" dirty="0" smtClean="0">
                <a:ln>
                  <a:noFill/>
                </a:ln>
                <a:effectLst/>
                <a:uLnTx/>
                <a:uFillTx/>
                <a:latin typeface="+mn-lt"/>
                <a:ea typeface="+mn-ea"/>
                <a:cs typeface="+mn-cs"/>
              </a:rPr>
              <a:t> sono situati altrove)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3200" b="0" i="0" u="none" strike="noStrike" kern="1200" cap="none" spc="0" normalizeH="0" baseline="0" noProof="0" dirty="0" smtClean="0">
                <a:ln>
                  <a:noFill/>
                </a:ln>
                <a:effectLst/>
                <a:uLnTx/>
                <a:uFillTx/>
                <a:latin typeface="+mn-lt"/>
                <a:ea typeface="+mn-ea"/>
                <a:cs typeface="+mn-cs"/>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3200" b="0" i="0" u="none" strike="noStrike" kern="1200" cap="none" spc="0" normalizeH="0" baseline="0" noProof="0" dirty="0" smtClean="0">
                <a:ln>
                  <a:noFill/>
                </a:ln>
                <a:effectLst/>
                <a:uLnTx/>
                <a:uFillTx/>
                <a:latin typeface="+mn-lt"/>
                <a:ea typeface="+mn-ea"/>
                <a:cs typeface="+mn-cs"/>
              </a:rPr>
              <a:t>lo spazio non si definisce dai confini – dentro/fuori alla/dalla </a:t>
            </a:r>
            <a:r>
              <a:rPr kumimoji="0" lang="it-IT" sz="3200" b="0" i="1" u="none" strike="noStrike" kern="1200" cap="none" spc="0" normalizeH="0" baseline="0" noProof="0" dirty="0" smtClean="0">
                <a:ln>
                  <a:noFill/>
                </a:ln>
                <a:effectLst/>
                <a:uLnTx/>
                <a:uFillTx/>
                <a:latin typeface="+mn-lt"/>
                <a:ea typeface="+mn-ea"/>
                <a:cs typeface="+mn-cs"/>
              </a:rPr>
              <a:t>polis</a:t>
            </a:r>
            <a:r>
              <a:rPr kumimoji="0" lang="it-IT" sz="3200" b="0" i="0" u="none" strike="noStrike" kern="1200" cap="none" spc="0" normalizeH="0" baseline="0" noProof="0" dirty="0" smtClean="0">
                <a:ln>
                  <a:noFill/>
                </a:ln>
                <a:effectLst/>
                <a:uLnTx/>
                <a:uFillTx/>
                <a:latin typeface="+mn-lt"/>
                <a:ea typeface="+mn-ea"/>
                <a:cs typeface="+mn-cs"/>
              </a:rPr>
              <a:t> – ma dalla specializzazione delle funzioni, che impone i suoi criteri anche sulla regolazione del tempo della vita sociale e individuale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021288"/>
            <a:ext cx="8172400" cy="836713"/>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91680" cy="6858000"/>
          </a:xfrm>
          <a:prstGeom prst="rect">
            <a:avLst/>
          </a:prstGeom>
        </p:spPr>
      </p:pic>
      <p:sp>
        <p:nvSpPr>
          <p:cNvPr id="10" name="CasellaDiTesto 9"/>
          <p:cNvSpPr txBox="1"/>
          <p:nvPr/>
        </p:nvSpPr>
        <p:spPr>
          <a:xfrm>
            <a:off x="0" y="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5" name="Titolo 1"/>
          <p:cNvSpPr txBox="1">
            <a:spLocks/>
          </p:cNvSpPr>
          <p:nvPr/>
        </p:nvSpPr>
        <p:spPr>
          <a:xfrm>
            <a:off x="1691680" y="548680"/>
            <a:ext cx="7452320" cy="141763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chemeClr val="tx1"/>
                </a:solidFill>
                <a:effectLst/>
                <a:uLnTx/>
                <a:uFillTx/>
                <a:latin typeface="+mj-lt"/>
                <a:ea typeface="+mj-ea"/>
                <a:cs typeface="+mj-cs"/>
              </a:rPr>
              <a:t>Contraddizioni e paradossi:</a:t>
            </a:r>
            <a:br>
              <a:rPr kumimoji="0" lang="it-IT" sz="2800" b="1" i="0" u="none" strike="noStrike" kern="1200" cap="none" spc="0" normalizeH="0" baseline="0" noProof="0" dirty="0" smtClean="0">
                <a:ln>
                  <a:noFill/>
                </a:ln>
                <a:solidFill>
                  <a:schemeClr val="tx1"/>
                </a:solidFill>
                <a:effectLst/>
                <a:uLnTx/>
                <a:uFillTx/>
                <a:latin typeface="+mj-lt"/>
                <a:ea typeface="+mj-ea"/>
                <a:cs typeface="+mj-cs"/>
              </a:rPr>
            </a:br>
            <a:r>
              <a:rPr kumimoji="0" lang="it-IT" sz="2800" b="1" i="0" u="none" strike="noStrike" kern="1200" cap="none" spc="0" normalizeH="0" baseline="0" noProof="0" dirty="0" smtClean="0">
                <a:ln>
                  <a:noFill/>
                </a:ln>
                <a:solidFill>
                  <a:schemeClr val="tx1"/>
                </a:solidFill>
                <a:effectLst/>
                <a:uLnTx/>
                <a:uFillTx/>
                <a:latin typeface="+mj-lt"/>
                <a:ea typeface="+mj-ea"/>
                <a:cs typeface="+mj-cs"/>
              </a:rPr>
              <a:t>la vicenda degli orti urbani (‘800 e primo ‘900)</a:t>
            </a:r>
            <a:endParaRPr kumimoji="0" lang="it-IT"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egnaposto contenuto 2"/>
          <p:cNvSpPr txBox="1">
            <a:spLocks/>
          </p:cNvSpPr>
          <p:nvPr/>
        </p:nvSpPr>
        <p:spPr>
          <a:xfrm>
            <a:off x="1691680" y="1988840"/>
            <a:ext cx="7452320" cy="3196952"/>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b="0" i="0" u="none" strike="noStrike" kern="1200" cap="none" spc="0" normalizeH="0" baseline="0" noProof="0" dirty="0" smtClean="0">
                <a:ln>
                  <a:noFill/>
                </a:ln>
                <a:effectLst/>
                <a:uLnTx/>
                <a:uFillTx/>
                <a:latin typeface="+mn-lt"/>
                <a:ea typeface="+mn-ea"/>
                <a:cs typeface="+mn-cs"/>
              </a:rPr>
              <a:t>i processi migratori dalle campagne verso le città sono accompagnati dalla reinvenzione della tradizione degli orti negli interstizi dei grandi complessi edilizi</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b="0" i="0" u="none" strike="noStrike" kern="1200" cap="none" spc="0" normalizeH="0" baseline="0" noProof="0" dirty="0" smtClean="0">
                <a:ln>
                  <a:noFill/>
                </a:ln>
                <a:effectLst/>
                <a:uLnTx/>
                <a:uFillTx/>
                <a:latin typeface="+mn-lt"/>
                <a:ea typeface="+mn-ea"/>
                <a:cs typeface="+mn-cs"/>
              </a:rPr>
              <a:t>una tradizione reinventata con cui i contadini diventati operai restano legati in qualche modo alla loro cultura originaria ed evitano gli effetti alienanti della vita di fabbrica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b="0" i="0" u="none" strike="noStrike" kern="1200" cap="none" spc="0" normalizeH="0" baseline="0" noProof="0" dirty="0" smtClean="0">
                <a:ln>
                  <a:noFill/>
                </a:ln>
                <a:effectLst/>
                <a:uLnTx/>
                <a:uFillTx/>
                <a:latin typeface="+mn-lt"/>
                <a:ea typeface="+mn-ea"/>
                <a:cs typeface="+mn-cs"/>
              </a:rPr>
              <a:t>spesso sono i </a:t>
            </a:r>
            <a:r>
              <a:rPr kumimoji="0" lang="it-IT" b="0" i="0" u="none" strike="noStrike" kern="1200" cap="none" spc="0" normalizeH="0" baseline="0" noProof="0" dirty="0" err="1" smtClean="0">
                <a:ln>
                  <a:noFill/>
                </a:ln>
                <a:effectLst/>
                <a:uLnTx/>
                <a:uFillTx/>
                <a:latin typeface="+mn-lt"/>
                <a:ea typeface="+mn-ea"/>
                <a:cs typeface="+mn-cs"/>
              </a:rPr>
              <a:t>condominii</a:t>
            </a:r>
            <a:r>
              <a:rPr kumimoji="0" lang="it-IT" b="0" i="0" u="none" strike="noStrike" kern="1200" cap="none" spc="0" normalizeH="0" baseline="0" noProof="0" dirty="0" smtClean="0">
                <a:ln>
                  <a:noFill/>
                </a:ln>
                <a:effectLst/>
                <a:uLnTx/>
                <a:uFillTx/>
                <a:latin typeface="+mn-lt"/>
                <a:ea typeface="+mn-ea"/>
                <a:cs typeface="+mn-cs"/>
              </a:rPr>
              <a:t> a promuoverli sull’onda dei mitici </a:t>
            </a:r>
            <a:r>
              <a:rPr kumimoji="0" lang="it-IT" b="0" i="1" u="none" strike="noStrike" kern="1200" cap="none" spc="0" normalizeH="0" baseline="0" noProof="0" dirty="0" err="1" smtClean="0">
                <a:ln>
                  <a:noFill/>
                </a:ln>
                <a:effectLst/>
                <a:uLnTx/>
                <a:uFillTx/>
                <a:latin typeface="+mn-lt"/>
                <a:ea typeface="+mn-ea"/>
                <a:cs typeface="+mn-cs"/>
              </a:rPr>
              <a:t>jardins</a:t>
            </a:r>
            <a:r>
              <a:rPr kumimoji="0" lang="it-IT" b="0" i="1" u="none" strike="noStrike" kern="1200" cap="none" spc="0" normalizeH="0" baseline="0" noProof="0" dirty="0" smtClean="0">
                <a:ln>
                  <a:noFill/>
                </a:ln>
                <a:effectLst/>
                <a:uLnTx/>
                <a:uFillTx/>
                <a:latin typeface="+mn-lt"/>
                <a:ea typeface="+mn-ea"/>
                <a:cs typeface="+mn-cs"/>
              </a:rPr>
              <a:t> </a:t>
            </a:r>
            <a:r>
              <a:rPr kumimoji="0" lang="it-IT" b="0" i="1" u="none" strike="noStrike" kern="1200" cap="none" spc="0" normalizeH="0" baseline="0" noProof="0" dirty="0" err="1" smtClean="0">
                <a:ln>
                  <a:noFill/>
                </a:ln>
                <a:effectLst/>
                <a:uLnTx/>
                <a:uFillTx/>
                <a:latin typeface="+mn-lt"/>
                <a:ea typeface="+mn-ea"/>
                <a:cs typeface="+mn-cs"/>
              </a:rPr>
              <a:t>ouvriers</a:t>
            </a:r>
            <a:r>
              <a:rPr kumimoji="0" lang="it-IT" b="0" i="0" u="none" strike="noStrike" kern="1200" cap="none" spc="0" normalizeH="0" baseline="0" noProof="0" dirty="0" smtClean="0">
                <a:ln>
                  <a:noFill/>
                </a:ln>
                <a:effectLst/>
                <a:uLnTx/>
                <a:uFillTx/>
                <a:latin typeface="+mn-lt"/>
                <a:ea typeface="+mn-ea"/>
                <a:cs typeface="+mn-cs"/>
              </a:rPr>
              <a:t> organizzati dall’abate </a:t>
            </a:r>
            <a:r>
              <a:rPr kumimoji="0" lang="it-IT" b="0" i="0" u="none" strike="noStrike" kern="1200" cap="none" spc="0" normalizeH="0" baseline="0" noProof="0" dirty="0" err="1" smtClean="0">
                <a:ln>
                  <a:noFill/>
                </a:ln>
                <a:effectLst/>
                <a:uLnTx/>
                <a:uFillTx/>
                <a:latin typeface="+mn-lt"/>
                <a:ea typeface="+mn-ea"/>
                <a:cs typeface="+mn-cs"/>
              </a:rPr>
              <a:t>Lemire</a:t>
            </a:r>
            <a:r>
              <a:rPr kumimoji="0" lang="it-IT" b="0" i="0" u="none" strike="noStrike" kern="1200" cap="none" spc="0" normalizeH="0" baseline="0" noProof="0" dirty="0" smtClean="0">
                <a:ln>
                  <a:noFill/>
                </a:ln>
                <a:effectLst/>
                <a:uLnTx/>
                <a:uFillTx/>
                <a:latin typeface="+mn-lt"/>
                <a:ea typeface="+mn-ea"/>
                <a:cs typeface="+mn-cs"/>
              </a:rPr>
              <a:t> in Francia </a:t>
            </a:r>
            <a:endParaRPr kumimoji="0" lang="it-IT"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021288"/>
            <a:ext cx="8172400" cy="836713"/>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91680" cy="6858000"/>
          </a:xfrm>
          <a:prstGeom prst="rect">
            <a:avLst/>
          </a:prstGeom>
        </p:spPr>
      </p:pic>
      <p:sp>
        <p:nvSpPr>
          <p:cNvPr id="10" name="CasellaDiTesto 9"/>
          <p:cNvSpPr txBox="1"/>
          <p:nvPr/>
        </p:nvSpPr>
        <p:spPr>
          <a:xfrm>
            <a:off x="0" y="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5" name="Titolo 1"/>
          <p:cNvSpPr txBox="1">
            <a:spLocks/>
          </p:cNvSpPr>
          <p:nvPr/>
        </p:nvSpPr>
        <p:spPr>
          <a:xfrm>
            <a:off x="1691680" y="432048"/>
            <a:ext cx="7452320" cy="1628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chemeClr val="tx1"/>
                </a:solidFill>
                <a:effectLst/>
                <a:uLnTx/>
                <a:uFillTx/>
                <a:latin typeface="+mj-lt"/>
                <a:ea typeface="+mj-ea"/>
                <a:cs typeface="+mj-cs"/>
              </a:rPr>
              <a:t>Contraddizioni e paradossi:</a:t>
            </a:r>
            <a:br>
              <a:rPr kumimoji="0" lang="it-IT" sz="2800" b="1" i="0" u="none" strike="noStrike" kern="1200" cap="none" spc="0" normalizeH="0" baseline="0" noProof="0" dirty="0" smtClean="0">
                <a:ln>
                  <a:noFill/>
                </a:ln>
                <a:solidFill>
                  <a:schemeClr val="tx1"/>
                </a:solidFill>
                <a:effectLst/>
                <a:uLnTx/>
                <a:uFillTx/>
                <a:latin typeface="+mj-lt"/>
                <a:ea typeface="+mj-ea"/>
                <a:cs typeface="+mj-cs"/>
              </a:rPr>
            </a:br>
            <a:r>
              <a:rPr kumimoji="0" lang="it-IT" sz="2800" b="1" i="0" u="none" strike="noStrike" kern="1200" cap="none" spc="0" normalizeH="0" baseline="0" noProof="0" dirty="0" smtClean="0">
                <a:ln>
                  <a:noFill/>
                </a:ln>
                <a:solidFill>
                  <a:schemeClr val="tx1"/>
                </a:solidFill>
                <a:effectLst/>
                <a:uLnTx/>
                <a:uFillTx/>
                <a:latin typeface="+mj-lt"/>
                <a:ea typeface="+mj-ea"/>
                <a:cs typeface="+mj-cs"/>
              </a:rPr>
              <a:t>dalla specializzazione delle funzioni </a:t>
            </a:r>
            <a:br>
              <a:rPr kumimoji="0" lang="it-IT" sz="2800" b="1" i="0" u="none" strike="noStrike" kern="1200" cap="none" spc="0" normalizeH="0" baseline="0" noProof="0" dirty="0" smtClean="0">
                <a:ln>
                  <a:noFill/>
                </a:ln>
                <a:solidFill>
                  <a:schemeClr val="tx1"/>
                </a:solidFill>
                <a:effectLst/>
                <a:uLnTx/>
                <a:uFillTx/>
                <a:latin typeface="+mj-lt"/>
                <a:ea typeface="+mj-ea"/>
                <a:cs typeface="+mj-cs"/>
              </a:rPr>
            </a:br>
            <a:r>
              <a:rPr kumimoji="0" lang="it-IT" sz="2800" b="1" i="0" u="none" strike="noStrike" kern="1200" cap="none" spc="0" normalizeH="0" baseline="0" noProof="0" dirty="0" smtClean="0">
                <a:ln>
                  <a:noFill/>
                </a:ln>
                <a:solidFill>
                  <a:schemeClr val="tx1"/>
                </a:solidFill>
                <a:effectLst/>
                <a:uLnTx/>
                <a:uFillTx/>
                <a:latin typeface="+mj-lt"/>
                <a:ea typeface="+mj-ea"/>
                <a:cs typeface="+mj-cs"/>
              </a:rPr>
              <a:t>alla </a:t>
            </a:r>
            <a:r>
              <a:rPr kumimoji="0" lang="it-IT" sz="2800" b="1" i="0" u="none" strike="noStrike" kern="1200" cap="none" spc="0" normalizeH="0" baseline="0" noProof="0" dirty="0" err="1" smtClean="0">
                <a:ln>
                  <a:noFill/>
                </a:ln>
                <a:solidFill>
                  <a:schemeClr val="tx1"/>
                </a:solidFill>
                <a:effectLst/>
                <a:uLnTx/>
                <a:uFillTx/>
                <a:latin typeface="+mj-lt"/>
                <a:ea typeface="+mj-ea"/>
                <a:cs typeface="+mj-cs"/>
              </a:rPr>
              <a:t>plurifunzionalità</a:t>
            </a:r>
            <a:r>
              <a:rPr kumimoji="0" lang="it-IT" sz="2800" b="1" i="0" u="none" strike="noStrike" kern="1200" cap="none" spc="0" normalizeH="0" baseline="0" noProof="0" dirty="0" smtClean="0">
                <a:ln>
                  <a:noFill/>
                </a:ln>
                <a:solidFill>
                  <a:schemeClr val="tx1"/>
                </a:solidFill>
                <a:effectLst/>
                <a:uLnTx/>
                <a:uFillTx/>
                <a:latin typeface="+mj-lt"/>
                <a:ea typeface="+mj-ea"/>
                <a:cs typeface="+mj-cs"/>
              </a:rPr>
              <a:t> degli spazi</a:t>
            </a:r>
            <a:endParaRPr kumimoji="0" lang="it-IT"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egnaposto contenuto 2"/>
          <p:cNvSpPr txBox="1">
            <a:spLocks/>
          </p:cNvSpPr>
          <p:nvPr/>
        </p:nvSpPr>
        <p:spPr>
          <a:xfrm>
            <a:off x="1691680" y="1844824"/>
            <a:ext cx="7452320" cy="5013176"/>
          </a:xfrm>
          <a:prstGeom prst="rect">
            <a:avLst/>
          </a:prstGeom>
        </p:spPr>
        <p:txBody>
          <a:bodyPr vert="horz" lIns="91440" tIns="45720" rIns="91440" bIns="45720" rtlCol="0">
            <a:normAutofit fontScale="6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3500" b="0" i="0" u="none" strike="noStrike" kern="1200" cap="none" spc="0" normalizeH="0" baseline="0" noProof="0" dirty="0" smtClean="0">
                <a:ln>
                  <a:noFill/>
                </a:ln>
                <a:effectLst/>
                <a:uLnTx/>
                <a:uFillTx/>
                <a:latin typeface="+mn-lt"/>
                <a:ea typeface="+mn-ea"/>
                <a:cs typeface="+mn-cs"/>
              </a:rPr>
              <a:t>stabilire che l’uso di uno spazio è immutabile a prescindere da chi lo utilizza </a:t>
            </a:r>
            <a:r>
              <a:rPr lang="it-IT" sz="3500" dirty="0"/>
              <a:t>è</a:t>
            </a:r>
            <a:r>
              <a:rPr kumimoji="0" lang="it-IT" sz="3500" b="0" i="0" u="none" strike="noStrike" kern="1200" cap="none" spc="0" normalizeH="0" baseline="0" noProof="0" dirty="0" smtClean="0">
                <a:ln>
                  <a:noFill/>
                </a:ln>
                <a:effectLst/>
                <a:uLnTx/>
                <a:uFillTx/>
                <a:latin typeface="+mn-lt"/>
                <a:ea typeface="+mn-ea"/>
                <a:cs typeface="+mn-cs"/>
              </a:rPr>
              <a:t> razionale solo in termini d’investimento iniziale poiché alla lunga i costi umani sono enormi</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500"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3500" b="0" i="0" u="none" strike="noStrike" kern="1200" cap="none" spc="0" normalizeH="0" baseline="0" noProof="0" dirty="0" smtClean="0">
                <a:ln>
                  <a:noFill/>
                </a:ln>
                <a:effectLst/>
                <a:uLnTx/>
                <a:uFillTx/>
                <a:latin typeface="+mn-lt"/>
                <a:ea typeface="+mn-ea"/>
                <a:cs typeface="+mn-cs"/>
              </a:rPr>
              <a:t>ogni spazio specializzato per funzioni, ogni interstizio o confluenza tende a reinventarsi come spazio  plurifunzionale in contraddizione con le rigidità dello Stato sociale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500"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3500" b="0" i="0" u="none" strike="noStrike" kern="1200" cap="none" spc="0" normalizeH="0" baseline="0" noProof="0" dirty="0" smtClean="0">
                <a:ln>
                  <a:noFill/>
                </a:ln>
                <a:effectLst/>
                <a:uLnTx/>
                <a:uFillTx/>
                <a:latin typeface="+mn-lt"/>
                <a:ea typeface="+mn-ea"/>
                <a:cs typeface="+mn-cs"/>
              </a:rPr>
              <a:t>nonostante l’eclisse della comunità, gli individui</a:t>
            </a:r>
            <a:r>
              <a:rPr kumimoji="0" lang="it-IT" sz="3500" b="0" i="0" u="none" strike="noStrike" kern="1200" cap="none" spc="0" normalizeH="0" noProof="0" dirty="0" smtClean="0">
                <a:ln>
                  <a:noFill/>
                </a:ln>
                <a:effectLst/>
                <a:uLnTx/>
                <a:uFillTx/>
                <a:latin typeface="+mn-lt"/>
                <a:ea typeface="+mn-ea"/>
                <a:cs typeface="+mn-cs"/>
              </a:rPr>
              <a:t> </a:t>
            </a:r>
            <a:r>
              <a:rPr kumimoji="0" lang="it-IT" sz="3500" b="0" i="0" u="none" strike="noStrike" kern="1200" cap="none" spc="0" normalizeH="0" baseline="0" noProof="0" dirty="0" smtClean="0">
                <a:ln>
                  <a:noFill/>
                </a:ln>
                <a:effectLst/>
                <a:uLnTx/>
                <a:uFillTx/>
                <a:latin typeface="+mn-lt"/>
                <a:ea typeface="+mn-ea"/>
                <a:cs typeface="+mn-cs"/>
              </a:rPr>
              <a:t>continuano a cercare relazioni comunitarie, le quali assumono forme intimistiche, affettive, motivazionali e psicologiche, e – in mancanza</a:t>
            </a:r>
            <a:r>
              <a:rPr kumimoji="0" lang="it-IT" sz="3500" b="0" i="0" u="none" strike="noStrike" kern="1200" cap="none" spc="0" normalizeH="0" noProof="0" dirty="0" smtClean="0">
                <a:ln>
                  <a:noFill/>
                </a:ln>
                <a:effectLst/>
                <a:uLnTx/>
                <a:uFillTx/>
                <a:latin typeface="+mn-lt"/>
                <a:ea typeface="+mn-ea"/>
                <a:cs typeface="+mn-cs"/>
              </a:rPr>
              <a:t> di regole comunitarie condivise -</a:t>
            </a:r>
            <a:r>
              <a:rPr kumimoji="0" lang="it-IT" sz="3500" b="0" i="0" u="none" strike="noStrike" kern="1200" cap="none" spc="0" normalizeH="0" baseline="0" noProof="0" dirty="0" smtClean="0">
                <a:ln>
                  <a:noFill/>
                </a:ln>
                <a:effectLst/>
                <a:uLnTx/>
                <a:uFillTx/>
                <a:latin typeface="+mn-lt"/>
                <a:ea typeface="+mn-ea"/>
                <a:cs typeface="+mn-cs"/>
              </a:rPr>
              <a:t> tendono inevitabilmente ad autodistruggersi</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3500" b="0" i="0" u="none" strike="noStrike" kern="1200" cap="none" spc="0" normalizeH="0" baseline="0" noProof="0" dirty="0" smtClean="0">
                <a:ln>
                  <a:noFill/>
                </a:ln>
                <a:effectLst/>
                <a:uLnTx/>
                <a:uFillTx/>
                <a:latin typeface="+mn-l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021288"/>
            <a:ext cx="8172400" cy="836713"/>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91680" cy="6858000"/>
          </a:xfrm>
          <a:prstGeom prst="rect">
            <a:avLst/>
          </a:prstGeom>
        </p:spPr>
      </p:pic>
      <p:sp>
        <p:nvSpPr>
          <p:cNvPr id="10" name="CasellaDiTesto 9"/>
          <p:cNvSpPr txBox="1"/>
          <p:nvPr/>
        </p:nvSpPr>
        <p:spPr>
          <a:xfrm>
            <a:off x="0" y="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5" name="Titolo 1"/>
          <p:cNvSpPr txBox="1">
            <a:spLocks/>
          </p:cNvSpPr>
          <p:nvPr/>
        </p:nvSpPr>
        <p:spPr>
          <a:xfrm>
            <a:off x="1691680" y="476672"/>
            <a:ext cx="7452320" cy="1628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chemeClr val="tx1"/>
                </a:solidFill>
                <a:effectLst/>
                <a:uLnTx/>
                <a:uFillTx/>
                <a:latin typeface="+mj-lt"/>
                <a:ea typeface="+mj-ea"/>
                <a:cs typeface="+mj-cs"/>
              </a:rPr>
              <a:t>Contraddizioni e paradossi:</a:t>
            </a:r>
            <a:br>
              <a:rPr kumimoji="0" lang="it-IT" sz="2800" b="1" i="0" u="none" strike="noStrike" kern="1200" cap="none" spc="0" normalizeH="0" baseline="0" noProof="0" dirty="0" smtClean="0">
                <a:ln>
                  <a:noFill/>
                </a:ln>
                <a:solidFill>
                  <a:schemeClr val="tx1"/>
                </a:solidFill>
                <a:effectLst/>
                <a:uLnTx/>
                <a:uFillTx/>
                <a:latin typeface="+mj-lt"/>
                <a:ea typeface="+mj-ea"/>
                <a:cs typeface="+mj-cs"/>
              </a:rPr>
            </a:br>
            <a:r>
              <a:rPr kumimoji="0" lang="it-IT" sz="2800" b="1" i="0" u="none" strike="noStrike" kern="1200" cap="none" spc="0" normalizeH="0" baseline="0" noProof="0" dirty="0" smtClean="0">
                <a:ln>
                  <a:noFill/>
                </a:ln>
                <a:solidFill>
                  <a:schemeClr val="tx1"/>
                </a:solidFill>
                <a:effectLst/>
                <a:uLnTx/>
                <a:uFillTx/>
                <a:latin typeface="+mj-lt"/>
                <a:ea typeface="+mj-ea"/>
                <a:cs typeface="+mj-cs"/>
              </a:rPr>
              <a:t>dalla specializzazione delle funzioni </a:t>
            </a:r>
            <a:br>
              <a:rPr kumimoji="0" lang="it-IT" sz="2800" b="1" i="0" u="none" strike="noStrike" kern="1200" cap="none" spc="0" normalizeH="0" baseline="0" noProof="0" dirty="0" smtClean="0">
                <a:ln>
                  <a:noFill/>
                </a:ln>
                <a:solidFill>
                  <a:schemeClr val="tx1"/>
                </a:solidFill>
                <a:effectLst/>
                <a:uLnTx/>
                <a:uFillTx/>
                <a:latin typeface="+mj-lt"/>
                <a:ea typeface="+mj-ea"/>
                <a:cs typeface="+mj-cs"/>
              </a:rPr>
            </a:br>
            <a:r>
              <a:rPr kumimoji="0" lang="it-IT" sz="2800" b="1" i="0" u="none" strike="noStrike" kern="1200" cap="none" spc="0" normalizeH="0" baseline="0" noProof="0" dirty="0" smtClean="0">
                <a:ln>
                  <a:noFill/>
                </a:ln>
                <a:solidFill>
                  <a:schemeClr val="tx1"/>
                </a:solidFill>
                <a:effectLst/>
                <a:uLnTx/>
                <a:uFillTx/>
                <a:latin typeface="+mj-lt"/>
                <a:ea typeface="+mj-ea"/>
                <a:cs typeface="+mj-cs"/>
              </a:rPr>
              <a:t>alla </a:t>
            </a:r>
            <a:r>
              <a:rPr kumimoji="0" lang="it-IT" sz="2800" b="1" i="0" u="none" strike="noStrike" kern="1200" cap="none" spc="0" normalizeH="0" baseline="0" noProof="0" dirty="0" err="1" smtClean="0">
                <a:ln>
                  <a:noFill/>
                </a:ln>
                <a:solidFill>
                  <a:schemeClr val="tx1"/>
                </a:solidFill>
                <a:effectLst/>
                <a:uLnTx/>
                <a:uFillTx/>
                <a:latin typeface="+mj-lt"/>
                <a:ea typeface="+mj-ea"/>
                <a:cs typeface="+mj-cs"/>
              </a:rPr>
              <a:t>plurifunzionalità</a:t>
            </a:r>
            <a:r>
              <a:rPr kumimoji="0" lang="it-IT" sz="2800" b="1" i="0" u="none" strike="noStrike" kern="1200" cap="none" spc="0" normalizeH="0" baseline="0" noProof="0" dirty="0" smtClean="0">
                <a:ln>
                  <a:noFill/>
                </a:ln>
                <a:solidFill>
                  <a:schemeClr val="tx1"/>
                </a:solidFill>
                <a:effectLst/>
                <a:uLnTx/>
                <a:uFillTx/>
                <a:latin typeface="+mj-lt"/>
                <a:ea typeface="+mj-ea"/>
                <a:cs typeface="+mj-cs"/>
              </a:rPr>
              <a:t> degli spazi</a:t>
            </a:r>
            <a:endParaRPr kumimoji="0" lang="it-IT"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egnaposto contenuto 2"/>
          <p:cNvSpPr txBox="1">
            <a:spLocks/>
          </p:cNvSpPr>
          <p:nvPr/>
        </p:nvSpPr>
        <p:spPr>
          <a:xfrm>
            <a:off x="1691680" y="2132856"/>
            <a:ext cx="7452320" cy="3816424"/>
          </a:xfrm>
          <a:prstGeom prst="rect">
            <a:avLst/>
          </a:prstGeom>
        </p:spPr>
        <p:txBody>
          <a:bodyPr vert="horz" lIns="91440" tIns="45720" rIns="91440" bIns="45720" rtlCol="0">
            <a:normAutofit fontScale="77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3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600" b="0" i="0" u="none" strike="noStrike" kern="1200" cap="none" spc="0" normalizeH="0" baseline="0" noProof="0" dirty="0" smtClean="0">
                <a:ln>
                  <a:noFill/>
                </a:ln>
                <a:effectLst/>
                <a:uLnTx/>
                <a:uFillTx/>
                <a:latin typeface="+mn-lt"/>
                <a:ea typeface="+mn-ea"/>
                <a:cs typeface="+mn-cs"/>
              </a:rPr>
              <a:t>senza barriere, confini, distacco reciproco – gli elementi di fondo delle convenzioni e delle regole </a:t>
            </a:r>
            <a:r>
              <a:rPr kumimoji="0" lang="it-IT" sz="2600" b="0" i="1" u="none" strike="noStrike" kern="1200" cap="none" spc="0" normalizeH="0" baseline="0" noProof="0" dirty="0" smtClean="0">
                <a:ln>
                  <a:noFill/>
                </a:ln>
                <a:effectLst/>
                <a:uLnTx/>
                <a:uFillTx/>
                <a:latin typeface="+mn-lt"/>
                <a:ea typeface="+mn-ea"/>
                <a:cs typeface="+mn-cs"/>
              </a:rPr>
              <a:t> - </a:t>
            </a:r>
            <a:r>
              <a:rPr kumimoji="0" lang="it-IT" sz="2600" b="0" i="0" u="none" strike="noStrike" kern="1200" cap="none" spc="0" normalizeH="0" baseline="0" noProof="0" dirty="0" smtClean="0">
                <a:ln>
                  <a:noFill/>
                </a:ln>
                <a:effectLst/>
                <a:uLnTx/>
                <a:uFillTx/>
                <a:latin typeface="+mn-lt"/>
                <a:ea typeface="+mn-ea"/>
                <a:cs typeface="+mn-cs"/>
              </a:rPr>
              <a:t> gli individui diventano distruttivi…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600"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600" b="0" i="0" u="none" strike="noStrike" kern="1200" cap="none" spc="0" normalizeH="0" baseline="0" noProof="0" dirty="0" smtClean="0">
                <a:ln>
                  <a:noFill/>
                </a:ln>
                <a:effectLst/>
                <a:uLnTx/>
                <a:uFillTx/>
                <a:latin typeface="+mn-lt"/>
                <a:ea typeface="+mn-ea"/>
                <a:cs typeface="+mn-cs"/>
              </a:rPr>
              <a:t>…e questo non già perché la natura umana sia malvagia…</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lang="it-IT" sz="2600" dirty="0"/>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600" b="0" i="0" u="none" strike="noStrike" kern="1200" cap="none" spc="0" normalizeH="0" baseline="0" noProof="0" dirty="0" smtClean="0">
                <a:ln>
                  <a:noFill/>
                </a:ln>
                <a:effectLst/>
                <a:uLnTx/>
                <a:uFillTx/>
                <a:latin typeface="+mn-lt"/>
                <a:ea typeface="+mn-ea"/>
                <a:cs typeface="+mn-cs"/>
              </a:rPr>
              <a:t>…ma perché gli effetti della cultura urbana e industriale portano al fratricidio qualora la base dei rapporti sociali non sia la regola comunitaria condivisa, bensì semplicemente l’aggregazione per appartenenze familiari, amicali, etniche, religiose, ideologiche e motivazionali</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600" b="0" i="0" u="none" strike="noStrike" kern="1200" cap="none" spc="0" normalizeH="0" baseline="0" noProof="0" dirty="0" smtClean="0">
                <a:ln>
                  <a:noFill/>
                </a:ln>
                <a:effectLst/>
                <a:uLnTx/>
                <a:uFillTx/>
                <a:latin typeface="+mn-l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021288"/>
            <a:ext cx="8172400" cy="836713"/>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91680" cy="6858000"/>
          </a:xfrm>
          <a:prstGeom prst="rect">
            <a:avLst/>
          </a:prstGeom>
        </p:spPr>
      </p:pic>
      <p:sp>
        <p:nvSpPr>
          <p:cNvPr id="10" name="CasellaDiTesto 9"/>
          <p:cNvSpPr txBox="1"/>
          <p:nvPr/>
        </p:nvSpPr>
        <p:spPr>
          <a:xfrm>
            <a:off x="0" y="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5" name="Titolo 1"/>
          <p:cNvSpPr txBox="1">
            <a:spLocks/>
          </p:cNvSpPr>
          <p:nvPr/>
        </p:nvSpPr>
        <p:spPr>
          <a:xfrm>
            <a:off x="1691680" y="441176"/>
            <a:ext cx="7452320" cy="140364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chemeClr val="tx1"/>
                </a:solidFill>
                <a:effectLst/>
                <a:uLnTx/>
                <a:uFillTx/>
                <a:latin typeface="+mj-lt"/>
                <a:ea typeface="+mj-ea"/>
                <a:cs typeface="+mj-cs"/>
              </a:rPr>
              <a:t>Contraddizioni e paradossi:</a:t>
            </a:r>
            <a:br>
              <a:rPr kumimoji="0" lang="it-IT" sz="2800" b="1" i="0" u="none" strike="noStrike" kern="1200" cap="none" spc="0" normalizeH="0" baseline="0" noProof="0" dirty="0" smtClean="0">
                <a:ln>
                  <a:noFill/>
                </a:ln>
                <a:solidFill>
                  <a:schemeClr val="tx1"/>
                </a:solidFill>
                <a:effectLst/>
                <a:uLnTx/>
                <a:uFillTx/>
                <a:latin typeface="+mj-lt"/>
                <a:ea typeface="+mj-ea"/>
                <a:cs typeface="+mj-cs"/>
              </a:rPr>
            </a:br>
            <a:r>
              <a:rPr kumimoji="0" lang="it-IT" sz="2800" b="1" i="0" u="none" strike="noStrike" kern="1200" cap="none" spc="0" normalizeH="0" baseline="0" noProof="0" dirty="0" smtClean="0">
                <a:ln>
                  <a:noFill/>
                </a:ln>
                <a:solidFill>
                  <a:schemeClr val="tx1"/>
                </a:solidFill>
                <a:effectLst/>
                <a:uLnTx/>
                <a:uFillTx/>
                <a:latin typeface="+mj-lt"/>
                <a:ea typeface="+mj-ea"/>
                <a:cs typeface="+mj-cs"/>
              </a:rPr>
              <a:t>il fiume carsico delle regole comunitarie</a:t>
            </a:r>
            <a:endParaRPr kumimoji="0" lang="it-IT"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egnaposto contenuto 2"/>
          <p:cNvSpPr txBox="1">
            <a:spLocks/>
          </p:cNvSpPr>
          <p:nvPr/>
        </p:nvSpPr>
        <p:spPr>
          <a:xfrm>
            <a:off x="1691680" y="1700808"/>
            <a:ext cx="7452320" cy="5157192"/>
          </a:xfrm>
          <a:prstGeom prst="rect">
            <a:avLst/>
          </a:prstGeom>
        </p:spPr>
        <p:txBody>
          <a:bodyPr vert="horz" lIns="91440" tIns="45720" rIns="91440" bIns="45720" rtlCol="0">
            <a:normAutofit lnSpcReduction="10000"/>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la crisi fiscale, l’insana commistione </a:t>
            </a:r>
            <a:r>
              <a:rPr kumimoji="0" lang="it-IT" sz="2400" b="0" i="0" u="none" strike="noStrike" kern="1200" cap="none" spc="0" normalizeH="0" baseline="0" noProof="0" dirty="0" err="1" smtClean="0">
                <a:ln>
                  <a:noFill/>
                </a:ln>
                <a:effectLst/>
                <a:uLnTx/>
                <a:uFillTx/>
                <a:latin typeface="+mn-lt"/>
                <a:ea typeface="+mn-ea"/>
                <a:cs typeface="+mn-cs"/>
              </a:rPr>
              <a:t>pubblico-privata</a:t>
            </a:r>
            <a:r>
              <a:rPr kumimoji="0" lang="it-IT" sz="2400" b="0" i="0" u="none" strike="noStrike" kern="1200" cap="none" spc="0" normalizeH="0" baseline="0" noProof="0" dirty="0" smtClean="0">
                <a:ln>
                  <a:noFill/>
                </a:ln>
                <a:effectLst/>
                <a:uLnTx/>
                <a:uFillTx/>
                <a:latin typeface="+mn-lt"/>
                <a:ea typeface="+mn-ea"/>
                <a:cs typeface="+mn-cs"/>
              </a:rPr>
              <a:t> e l’eclisse della comunità ad opera delle «chiese politiche» hanno portato lo Stato sociale</a:t>
            </a:r>
            <a:r>
              <a:rPr kumimoji="0" lang="it-IT" sz="2400" b="0" i="1" u="none" strike="noStrike" kern="1200" cap="none" spc="0" normalizeH="0" baseline="0" noProof="0" dirty="0" smtClean="0">
                <a:ln>
                  <a:noFill/>
                </a:ln>
                <a:effectLst/>
                <a:uLnTx/>
                <a:uFillTx/>
                <a:latin typeface="+mn-lt"/>
                <a:ea typeface="+mn-ea"/>
                <a:cs typeface="+mn-cs"/>
              </a:rPr>
              <a:t> </a:t>
            </a:r>
            <a:r>
              <a:rPr kumimoji="0" lang="it-IT" sz="2400" b="0" i="0" u="none" strike="noStrike" kern="1200" cap="none" spc="0" normalizeH="0" baseline="0" noProof="0" dirty="0" smtClean="0">
                <a:ln>
                  <a:noFill/>
                </a:ln>
                <a:effectLst/>
                <a:uLnTx/>
                <a:uFillTx/>
                <a:latin typeface="+mn-lt"/>
                <a:ea typeface="+mn-ea"/>
                <a:cs typeface="+mn-cs"/>
              </a:rPr>
              <a:t>verso un’inarrestabile degenerazione: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0" i="0" u="none" strike="noStrike" kern="1200" cap="none" spc="0" normalizeH="0" baseline="0" noProof="0" dirty="0" smtClean="0">
              <a:ln>
                <a:noFill/>
              </a:ln>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smtClean="0">
                <a:ln>
                  <a:noFill/>
                </a:ln>
                <a:effectLst/>
                <a:uLnTx/>
                <a:uFillTx/>
                <a:latin typeface="+mn-lt"/>
                <a:ea typeface="+mn-ea"/>
                <a:cs typeface="+mn-cs"/>
              </a:rPr>
              <a:t>crisi del sistema politico </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smtClean="0">
                <a:ln>
                  <a:noFill/>
                </a:ln>
                <a:effectLst/>
                <a:uLnTx/>
                <a:uFillTx/>
                <a:latin typeface="+mn-lt"/>
                <a:ea typeface="+mn-ea"/>
                <a:cs typeface="+mn-cs"/>
              </a:rPr>
              <a:t>livelli vertiginosi raggiunti dal debito pubblico</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riemergono come un fiume carsico e si reinventano regole comunitarie di reciprocità e mutuo aiuto (terre collettive, economie civili, banche del tempo, baratto,</a:t>
            </a:r>
            <a:r>
              <a:rPr kumimoji="0" lang="it-IT" sz="2400" b="0" i="0" u="none" strike="noStrike" kern="1200" cap="none" spc="0" normalizeH="0" noProof="0" dirty="0" smtClean="0">
                <a:ln>
                  <a:noFill/>
                </a:ln>
                <a:effectLst/>
                <a:uLnTx/>
                <a:uFillTx/>
                <a:latin typeface="+mn-lt"/>
                <a:ea typeface="+mn-ea"/>
                <a:cs typeface="+mn-cs"/>
              </a:rPr>
              <a:t> </a:t>
            </a:r>
            <a:r>
              <a:rPr kumimoji="0" lang="it-IT" sz="2400" b="0" i="0" u="none" strike="noStrike" kern="1200" cap="none" spc="0" normalizeH="0" baseline="0" noProof="0" dirty="0" smtClean="0">
                <a:ln>
                  <a:noFill/>
                </a:ln>
                <a:effectLst/>
                <a:uLnTx/>
                <a:uFillTx/>
                <a:latin typeface="+mn-lt"/>
                <a:ea typeface="+mn-ea"/>
                <a:cs typeface="+mn-cs"/>
              </a:rPr>
              <a:t>ecc.)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021288"/>
            <a:ext cx="8172400" cy="836713"/>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91680" cy="6858000"/>
          </a:xfrm>
          <a:prstGeom prst="rect">
            <a:avLst/>
          </a:prstGeom>
        </p:spPr>
      </p:pic>
      <p:sp>
        <p:nvSpPr>
          <p:cNvPr id="10" name="CasellaDiTesto 9"/>
          <p:cNvSpPr txBox="1"/>
          <p:nvPr/>
        </p:nvSpPr>
        <p:spPr>
          <a:xfrm>
            <a:off x="0" y="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5" name="Titolo 1"/>
          <p:cNvSpPr txBox="1">
            <a:spLocks/>
          </p:cNvSpPr>
          <p:nvPr/>
        </p:nvSpPr>
        <p:spPr>
          <a:xfrm>
            <a:off x="1672479" y="620688"/>
            <a:ext cx="7471521" cy="140364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chemeClr val="tx1"/>
                </a:solidFill>
                <a:effectLst/>
                <a:uLnTx/>
                <a:uFillTx/>
                <a:latin typeface="+mj-lt"/>
                <a:ea typeface="+mj-ea"/>
                <a:cs typeface="+mj-cs"/>
              </a:rPr>
              <a:t>Le forme dell’abitare della città </a:t>
            </a:r>
            <a:r>
              <a:rPr kumimoji="0" lang="it-IT" sz="2800" b="1" i="0" u="none" strike="noStrike" kern="1200" cap="none" spc="0" normalizeH="0" baseline="0" noProof="0" dirty="0" err="1" smtClean="0">
                <a:ln>
                  <a:noFill/>
                </a:ln>
                <a:solidFill>
                  <a:schemeClr val="tx1"/>
                </a:solidFill>
                <a:effectLst/>
                <a:uLnTx/>
                <a:uFillTx/>
                <a:latin typeface="+mj-lt"/>
                <a:ea typeface="+mj-ea"/>
                <a:cs typeface="+mj-cs"/>
              </a:rPr>
              <a:t>post-fordista</a:t>
            </a:r>
            <a:r>
              <a:rPr kumimoji="0" lang="it-IT" sz="2800" b="1" i="0" u="none" strike="noStrike" kern="1200" cap="none" spc="0" normalizeH="0" baseline="0" noProof="0" dirty="0" smtClean="0">
                <a:ln>
                  <a:noFill/>
                </a:ln>
                <a:solidFill>
                  <a:schemeClr val="tx1"/>
                </a:solidFill>
                <a:effectLst/>
                <a:uLnTx/>
                <a:uFillTx/>
                <a:latin typeface="+mj-lt"/>
                <a:ea typeface="+mj-ea"/>
                <a:cs typeface="+mj-cs"/>
              </a:rPr>
              <a:t> e post-metropolitana (dagli anni ‘70)</a:t>
            </a:r>
            <a:endParaRPr kumimoji="0" lang="it-IT"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egnaposto contenuto 2"/>
          <p:cNvSpPr txBox="1">
            <a:spLocks/>
          </p:cNvSpPr>
          <p:nvPr/>
        </p:nvSpPr>
        <p:spPr>
          <a:xfrm>
            <a:off x="1691680" y="1772816"/>
            <a:ext cx="7452320" cy="5085184"/>
          </a:xfrm>
          <a:prstGeom prst="rect">
            <a:avLst/>
          </a:prstGeom>
        </p:spPr>
        <p:txBody>
          <a:bodyPr vert="horz" lIns="91440" tIns="45720" rIns="91440" bIns="45720" rtlCol="0">
            <a:normAutofit fontScale="55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Tx/>
              <a:buChar char="-"/>
              <a:tabLst/>
              <a:defRPr/>
            </a:pPr>
            <a:r>
              <a:rPr kumimoji="0" lang="it-IT" sz="4000" i="0" u="none" strike="noStrike" kern="1200" cap="none" spc="0" normalizeH="0" baseline="0" noProof="0" dirty="0" smtClean="0">
                <a:ln>
                  <a:noFill/>
                </a:ln>
                <a:effectLst/>
                <a:uLnTx/>
                <a:uFillTx/>
                <a:latin typeface="+mn-lt"/>
                <a:ea typeface="+mn-ea"/>
                <a:cs typeface="+mn-cs"/>
              </a:rPr>
              <a:t> emerge un bisogno di campagna negli ambiti urbani a cui risponde il fenomeno delle </a:t>
            </a:r>
            <a:r>
              <a:rPr kumimoji="0" lang="it-IT" sz="4000" i="0" u="none" strike="noStrike" kern="1200" cap="none" spc="0" normalizeH="0" baseline="0" noProof="0" dirty="0" err="1" smtClean="0">
                <a:ln>
                  <a:noFill/>
                </a:ln>
                <a:effectLst/>
                <a:uLnTx/>
                <a:uFillTx/>
                <a:latin typeface="+mn-lt"/>
                <a:ea typeface="+mn-ea"/>
                <a:cs typeface="+mn-cs"/>
              </a:rPr>
              <a:t>villettopoli</a:t>
            </a:r>
            <a:r>
              <a:rPr kumimoji="0" lang="it-IT" sz="4000" i="0" u="none" strike="noStrike" kern="1200" cap="none" spc="0" normalizeH="0" baseline="0" noProof="0" dirty="0" smtClean="0">
                <a:ln>
                  <a:noFill/>
                </a:ln>
                <a:effectLst/>
                <a:uLnTx/>
                <a:uFillTx/>
                <a:latin typeface="+mn-lt"/>
                <a:ea typeface="+mn-ea"/>
                <a:cs typeface="+mn-cs"/>
              </a:rPr>
              <a:t> e la reinvenzione di un’agricoltura di servizi (agricolture civili, relazionali)</a:t>
            </a:r>
          </a:p>
          <a:p>
            <a:pPr marL="0" marR="0" lvl="0" indent="0" algn="just" defTabSz="914400" rtl="0" eaLnBrk="1" fontAlgn="auto" latinLnBrk="0" hangingPunct="1">
              <a:lnSpc>
                <a:spcPct val="100000"/>
              </a:lnSpc>
              <a:spcBef>
                <a:spcPct val="20000"/>
              </a:spcBef>
              <a:spcAft>
                <a:spcPts val="0"/>
              </a:spcAft>
              <a:buClrTx/>
              <a:buSzTx/>
              <a:buFontTx/>
              <a:buChar char="-"/>
              <a:tabLst/>
              <a:defRPr/>
            </a:pPr>
            <a:r>
              <a:rPr kumimoji="0" lang="it-IT" sz="4000" i="0" u="none" strike="noStrike" kern="1200" cap="none" spc="0" normalizeH="0" baseline="0" noProof="0" dirty="0" smtClean="0">
                <a:ln>
                  <a:noFill/>
                </a:ln>
                <a:effectLst/>
                <a:uLnTx/>
                <a:uFillTx/>
                <a:latin typeface="+mn-lt"/>
                <a:ea typeface="+mn-ea"/>
                <a:cs typeface="+mn-cs"/>
              </a:rPr>
              <a:t> si destinano alle agricolture civili parti delle aree industriali e commerciali dismesse o dei complessi residenziali da rinnovare </a:t>
            </a:r>
          </a:p>
          <a:p>
            <a:pPr marL="0" marR="0" lvl="0" indent="0" algn="just" defTabSz="914400" rtl="0" eaLnBrk="1" fontAlgn="auto" latinLnBrk="0" hangingPunct="1">
              <a:lnSpc>
                <a:spcPct val="100000"/>
              </a:lnSpc>
              <a:spcBef>
                <a:spcPct val="20000"/>
              </a:spcBef>
              <a:spcAft>
                <a:spcPts val="0"/>
              </a:spcAft>
              <a:buClrTx/>
              <a:buSzTx/>
              <a:buFontTx/>
              <a:buChar char="-"/>
              <a:tabLst/>
              <a:defRPr/>
            </a:pPr>
            <a:r>
              <a:rPr kumimoji="0" lang="it-IT" sz="4000" i="0" u="none" strike="noStrike" kern="1200" cap="none" spc="0" normalizeH="0" baseline="0" noProof="0" dirty="0" smtClean="0">
                <a:ln>
                  <a:noFill/>
                </a:ln>
                <a:effectLst/>
                <a:uLnTx/>
                <a:uFillTx/>
                <a:latin typeface="+mn-lt"/>
                <a:ea typeface="+mn-ea"/>
                <a:cs typeface="+mn-cs"/>
              </a:rPr>
              <a:t> si reinventa di nuovo la tradizione degli orti di città come saldatura e cerniera di territori plurifunzionali</a:t>
            </a:r>
          </a:p>
          <a:p>
            <a:pPr marL="0" marR="0" lvl="0" indent="0" algn="just" defTabSz="914400" rtl="0" eaLnBrk="1" fontAlgn="auto" latinLnBrk="0" hangingPunct="1">
              <a:lnSpc>
                <a:spcPct val="100000"/>
              </a:lnSpc>
              <a:spcBef>
                <a:spcPct val="20000"/>
              </a:spcBef>
              <a:spcAft>
                <a:spcPts val="0"/>
              </a:spcAft>
              <a:buClrTx/>
              <a:buSzTx/>
              <a:buFontTx/>
              <a:buChar char="-"/>
              <a:tabLst/>
              <a:defRPr/>
            </a:pPr>
            <a:r>
              <a:rPr lang="it-IT" sz="4000" dirty="0"/>
              <a:t> </a:t>
            </a:r>
            <a:r>
              <a:rPr lang="it-IT" sz="4000" dirty="0" smtClean="0"/>
              <a:t>l</a:t>
            </a:r>
            <a:r>
              <a:rPr kumimoji="0" lang="it-IT" sz="4000" i="0" u="none" strike="noStrike" kern="1200" cap="none" spc="0" normalizeH="0" baseline="0" noProof="0" dirty="0" smtClean="0">
                <a:ln>
                  <a:noFill/>
                </a:ln>
                <a:effectLst/>
                <a:uLnTx/>
                <a:uFillTx/>
                <a:latin typeface="+mn-lt"/>
                <a:ea typeface="+mn-ea"/>
                <a:cs typeface="+mn-cs"/>
              </a:rPr>
              <a:t>e agricolture civili s’incrociano con il Terzo Settore e danno vita a modelli di welfare produttivo (Agricoltura </a:t>
            </a:r>
            <a:r>
              <a:rPr lang="it-IT" sz="4000" dirty="0"/>
              <a:t>S</a:t>
            </a:r>
            <a:r>
              <a:rPr kumimoji="0" lang="it-IT" sz="4000" i="0" u="none" strike="noStrike" kern="1200" cap="none" spc="0" normalizeH="0" baseline="0" noProof="0" dirty="0" err="1" smtClean="0">
                <a:ln>
                  <a:noFill/>
                </a:ln>
                <a:effectLst/>
                <a:uLnTx/>
                <a:uFillTx/>
                <a:latin typeface="+mn-lt"/>
                <a:ea typeface="+mn-ea"/>
                <a:cs typeface="+mn-cs"/>
              </a:rPr>
              <a:t>ociale</a:t>
            </a:r>
            <a:r>
              <a:rPr kumimoji="0" lang="it-IT" sz="4000" i="0" u="none" strike="noStrike" kern="1200" cap="none" spc="0" normalizeH="0" baseline="0" noProof="0" dirty="0" smtClean="0">
                <a:ln>
                  <a:noFill/>
                </a:ln>
                <a:effectLst/>
                <a:uLnTx/>
                <a:uFillTx/>
                <a:latin typeface="+mn-lt"/>
                <a:ea typeface="+mn-ea"/>
                <a:cs typeface="+mn-cs"/>
              </a:rPr>
              <a:t> come attuazione della sussidiarietà)</a:t>
            </a:r>
          </a:p>
          <a:p>
            <a:pPr marL="0" marR="0" lvl="0" indent="0" algn="just" defTabSz="914400" rtl="0" eaLnBrk="1" fontAlgn="auto" latinLnBrk="0" hangingPunct="1">
              <a:lnSpc>
                <a:spcPct val="100000"/>
              </a:lnSpc>
              <a:spcBef>
                <a:spcPct val="20000"/>
              </a:spcBef>
              <a:spcAft>
                <a:spcPts val="0"/>
              </a:spcAft>
              <a:buClrTx/>
              <a:buSzTx/>
              <a:buFontTx/>
              <a:buChar char="-"/>
              <a:tabLst/>
              <a:defRPr/>
            </a:pPr>
            <a:r>
              <a:rPr kumimoji="0" lang="it-IT" sz="4000" i="0" u="none" strike="noStrike" kern="1200" cap="none" spc="0" normalizeH="0" baseline="0" noProof="0" dirty="0" smtClean="0">
                <a:ln>
                  <a:noFill/>
                </a:ln>
                <a:effectLst/>
                <a:uLnTx/>
                <a:uFillTx/>
                <a:latin typeface="+mn-lt"/>
                <a:ea typeface="+mn-ea"/>
                <a:cs typeface="+mn-cs"/>
              </a:rPr>
              <a:t> si avvia un processo di decremento demografico dovuto alla fuga dalla città e i territori diventano un </a:t>
            </a:r>
            <a:r>
              <a:rPr kumimoji="0" lang="it-IT" sz="4000" i="1" u="none" strike="noStrike" kern="1200" cap="none" spc="0" normalizeH="0" baseline="0" noProof="0" dirty="0" smtClean="0">
                <a:ln>
                  <a:noFill/>
                </a:ln>
                <a:effectLst/>
                <a:uLnTx/>
                <a:uFillTx/>
                <a:latin typeface="+mn-lt"/>
                <a:ea typeface="+mn-ea"/>
                <a:cs typeface="+mn-cs"/>
              </a:rPr>
              <a:t>continuum</a:t>
            </a:r>
            <a:r>
              <a:rPr kumimoji="0" lang="it-IT" sz="4000" i="0" u="none" strike="noStrike" kern="1200" cap="none" spc="0" normalizeH="0" baseline="0" noProof="0" dirty="0" smtClean="0">
                <a:ln>
                  <a:noFill/>
                </a:ln>
                <a:effectLst/>
                <a:uLnTx/>
                <a:uFillTx/>
                <a:latin typeface="+mn-lt"/>
                <a:ea typeface="+mn-ea"/>
                <a:cs typeface="+mn-cs"/>
              </a:rPr>
              <a:t> urbano-rurale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4000" i="0" u="none" strike="noStrike" kern="1200" cap="none" spc="0" normalizeH="0" baseline="0" noProof="0" dirty="0" smtClean="0">
                <a:ln>
                  <a:noFill/>
                </a:ln>
                <a:effectLst/>
                <a:uLnTx/>
                <a:uFillTx/>
                <a:latin typeface="+mn-l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4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021288"/>
            <a:ext cx="8172400" cy="836713"/>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91680" cy="6858000"/>
          </a:xfrm>
          <a:prstGeom prst="rect">
            <a:avLst/>
          </a:prstGeom>
        </p:spPr>
      </p:pic>
      <p:sp>
        <p:nvSpPr>
          <p:cNvPr id="10" name="CasellaDiTesto 9"/>
          <p:cNvSpPr txBox="1"/>
          <p:nvPr/>
        </p:nvSpPr>
        <p:spPr>
          <a:xfrm>
            <a:off x="0" y="0"/>
            <a:ext cx="9144000" cy="646331"/>
          </a:xfrm>
          <a:prstGeom prst="rect">
            <a:avLst/>
          </a:prstGeom>
          <a:noFill/>
          <a:ln>
            <a:noFill/>
          </a:ln>
        </p:spPr>
        <p:txBody>
          <a:bodyPr wrap="square" rtlCol="0">
            <a:spAutoFit/>
          </a:bodyPr>
          <a:lstStyle/>
          <a:p>
            <a:pPr algn="ctr"/>
            <a:r>
              <a:rPr lang="it-IT" sz="36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smtClean="0">
                <a:ln w="12700">
                  <a:solidFill>
                    <a:schemeClr val="tx2">
                      <a:satMod val="155000"/>
                    </a:schemeClr>
                  </a:solidFill>
                  <a:prstDash val="solid"/>
                </a:ln>
                <a:latin typeface="Arial" pitchFamily="34" charset="0"/>
                <a:cs typeface="Arial" pitchFamily="34" charset="0"/>
              </a:rPr>
              <a:t>IL CONDOMINIO DI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5" name="Titolo 1"/>
          <p:cNvSpPr txBox="1">
            <a:spLocks/>
          </p:cNvSpPr>
          <p:nvPr/>
        </p:nvSpPr>
        <p:spPr>
          <a:xfrm>
            <a:off x="1672479" y="620688"/>
            <a:ext cx="7471521" cy="1403648"/>
          </a:xfrm>
          <a:prstGeom prst="rect">
            <a:avLst/>
          </a:prstGeom>
        </p:spPr>
        <p:txBody>
          <a:bodyPr vert="horz" lIns="91440" tIns="45720" rIns="91440" bIns="45720" rtlCol="0" anchor="ctr">
            <a:noAutofit/>
          </a:bodyPr>
          <a:lstStyle/>
          <a:p>
            <a:pPr lvl="0" algn="ctr">
              <a:spcBef>
                <a:spcPct val="0"/>
              </a:spcBef>
              <a:defRPr/>
            </a:pPr>
            <a:r>
              <a:rPr lang="it-IT" sz="2800" b="1" dirty="0" smtClean="0"/>
              <a:t>La </a:t>
            </a:r>
            <a:r>
              <a:rPr lang="it-IT" sz="2800" b="1" dirty="0"/>
              <a:t>crisi economica e finanziaria ha aggravato la crisi dello Stato sociale </a:t>
            </a:r>
            <a:endParaRPr kumimoji="0" lang="it-IT"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egnaposto contenuto 2"/>
          <p:cNvSpPr txBox="1">
            <a:spLocks/>
          </p:cNvSpPr>
          <p:nvPr/>
        </p:nvSpPr>
        <p:spPr>
          <a:xfrm>
            <a:off x="1691680" y="1772816"/>
            <a:ext cx="7452320" cy="5085184"/>
          </a:xfrm>
          <a:prstGeom prst="rect">
            <a:avLst/>
          </a:prstGeom>
        </p:spPr>
        <p:txBody>
          <a:bodyPr vert="horz" lIns="91440" tIns="45720" rIns="91440" bIns="45720" rtlCol="0">
            <a:normAutofit fontScale="55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r>
              <a:rPr lang="it-IT" sz="4000" dirty="0"/>
              <a:t>e</a:t>
            </a:r>
            <a:r>
              <a:rPr lang="it-IT" sz="4000" dirty="0" smtClean="0"/>
              <a:t>mergono sempre più le nuove </a:t>
            </a:r>
            <a:r>
              <a:rPr lang="it-IT" sz="4000" dirty="0"/>
              <a:t>forme di povertà: </a:t>
            </a:r>
            <a:endParaRPr lang="it-IT" sz="4000" dirty="0" smtClean="0"/>
          </a:p>
          <a:p>
            <a:r>
              <a:rPr lang="it-IT" sz="4000" dirty="0" smtClean="0"/>
              <a:t> </a:t>
            </a:r>
            <a:endParaRPr lang="it-IT" sz="4000" dirty="0"/>
          </a:p>
          <a:p>
            <a:pPr marL="571500" indent="-571500">
              <a:buFont typeface="Arial" panose="020B0604020202020204" pitchFamily="34" charset="0"/>
              <a:buChar char="•"/>
            </a:pPr>
            <a:r>
              <a:rPr lang="it-IT" sz="4000" dirty="0"/>
              <a:t>paura di arretrare nella scala sociale (povertà percepita)</a:t>
            </a:r>
          </a:p>
          <a:p>
            <a:pPr marL="571500" indent="-571500">
              <a:buFont typeface="Arial" panose="020B0604020202020204" pitchFamily="34" charset="0"/>
              <a:buChar char="•"/>
            </a:pPr>
            <a:r>
              <a:rPr lang="it-IT" sz="4000" dirty="0"/>
              <a:t>mancanza di prospettive per superare la povertà stessa</a:t>
            </a:r>
          </a:p>
          <a:p>
            <a:pPr marL="571500" indent="-571500">
              <a:buFont typeface="Arial" panose="020B0604020202020204" pitchFamily="34" charset="0"/>
              <a:buChar char="•"/>
            </a:pPr>
            <a:r>
              <a:rPr lang="it-IT" sz="4000" dirty="0"/>
              <a:t>orizzonti che progressivamente si chiudono sempre di più</a:t>
            </a:r>
          </a:p>
          <a:p>
            <a:endParaRPr lang="it-IT" sz="4000" dirty="0"/>
          </a:p>
          <a:p>
            <a:r>
              <a:rPr lang="it-IT" sz="4000" dirty="0"/>
              <a:t>le condizioni di profonda incertezza e il bisogno di sfogare le frustrazioni che provengono dalle sfere della società in cui non si può arrivare, fanno sì che i ceti colpiti dalla crisi sviluppino una tipica avversione verso i deboli (immigrati): non perché c’è in loro il senso del nemico, ma per paura di cadere nello stesso livello</a:t>
            </a:r>
          </a:p>
          <a:p>
            <a:endParaRPr lang="it-IT" sz="4000" dirty="0"/>
          </a:p>
          <a:p>
            <a:r>
              <a:rPr lang="it-IT" sz="4000" dirty="0"/>
              <a:t>si acuisce il distacco tra cittadini e istituzioni (astensionismo</a:t>
            </a:r>
            <a:r>
              <a:rPr lang="it-IT" sz="4000" dirty="0" smtClean="0"/>
              <a:t>)</a:t>
            </a:r>
            <a:endParaRPr kumimoji="0" lang="it-IT" sz="400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4000" i="0" u="none" strike="noStrike" kern="1200" cap="none" spc="0" normalizeH="0" baseline="0" noProof="0" dirty="0" smtClean="0">
                <a:ln>
                  <a:noFill/>
                </a:ln>
                <a:effectLst/>
                <a:uLnTx/>
                <a:uFillTx/>
                <a:latin typeface="+mn-l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4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729768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021288"/>
            <a:ext cx="8172400" cy="836713"/>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91680" cy="6858000"/>
          </a:xfrm>
          <a:prstGeom prst="rect">
            <a:avLst/>
          </a:prstGeom>
        </p:spPr>
      </p:pic>
      <p:sp>
        <p:nvSpPr>
          <p:cNvPr id="10" name="CasellaDiTesto 9"/>
          <p:cNvSpPr txBox="1"/>
          <p:nvPr/>
        </p:nvSpPr>
        <p:spPr>
          <a:xfrm>
            <a:off x="0" y="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11" name="Titolo 1"/>
          <p:cNvSpPr txBox="1">
            <a:spLocks/>
          </p:cNvSpPr>
          <p:nvPr/>
        </p:nvSpPr>
        <p:spPr>
          <a:xfrm>
            <a:off x="1691680" y="548680"/>
            <a:ext cx="7452320" cy="1440160"/>
          </a:xfrm>
          <a:prstGeom prst="rect">
            <a:avLst/>
          </a:prstGeom>
        </p:spPr>
        <p:txBody>
          <a:bodyPr vert="horz" lIns="91440" tIns="45720" rIns="91440" bIns="45720" rtlCol="0" anchor="ctr">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t-IT" sz="75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8600" b="1" i="0" u="none" strike="noStrike" kern="1200" cap="none" spc="0" normalizeH="0" baseline="0" noProof="0" dirty="0" smtClean="0">
                <a:ln>
                  <a:noFill/>
                </a:ln>
                <a:solidFill>
                  <a:schemeClr val="tx1"/>
                </a:solidFill>
                <a:effectLst/>
                <a:uLnTx/>
                <a:uFillTx/>
                <a:latin typeface="+mj-lt"/>
                <a:ea typeface="+mj-ea"/>
                <a:cs typeface="+mj-cs"/>
              </a:rPr>
              <a:t>Prove di innovazione nel fare rappresentanza </a:t>
            </a:r>
            <a:br>
              <a:rPr kumimoji="0" lang="it-IT" sz="8600" b="1" i="0" u="none" strike="noStrike" kern="1200" cap="none" spc="0" normalizeH="0" baseline="0" noProof="0" dirty="0" smtClean="0">
                <a:ln>
                  <a:noFill/>
                </a:ln>
                <a:solidFill>
                  <a:schemeClr val="tx1"/>
                </a:solidFill>
                <a:effectLst/>
                <a:uLnTx/>
                <a:uFillTx/>
                <a:latin typeface="+mj-lt"/>
                <a:ea typeface="+mj-ea"/>
                <a:cs typeface="+mj-cs"/>
              </a:rPr>
            </a:br>
            <a:r>
              <a:rPr kumimoji="0" lang="it-IT" sz="8600" b="1" i="0" u="none" strike="noStrike" kern="1200" cap="none" spc="0" normalizeH="0" baseline="0" noProof="0" dirty="0" smtClean="0">
                <a:ln>
                  <a:noFill/>
                </a:ln>
                <a:solidFill>
                  <a:schemeClr val="tx1"/>
                </a:solidFill>
                <a:effectLst/>
                <a:uLnTx/>
                <a:uFillTx/>
                <a:latin typeface="+mj-lt"/>
                <a:ea typeface="+mj-ea"/>
                <a:cs typeface="+mj-cs"/>
              </a:rPr>
              <a:t>nel settore dei servizi per la casa</a:t>
            </a:r>
            <a:r>
              <a:rPr kumimoji="0" lang="it-IT" sz="8600" b="0" i="0" u="none" strike="noStrike" kern="1200" cap="none" spc="0" normalizeH="0" baseline="0" noProof="0" dirty="0" smtClean="0">
                <a:ln>
                  <a:noFill/>
                </a:ln>
                <a:solidFill>
                  <a:schemeClr val="tx1"/>
                </a:solidFill>
                <a:effectLst/>
                <a:uLnTx/>
                <a:uFillTx/>
                <a:latin typeface="+mj-lt"/>
                <a:ea typeface="+mj-ea"/>
                <a:cs typeface="+mj-cs"/>
              </a:rPr>
              <a:t/>
            </a:r>
            <a:br>
              <a:rPr kumimoji="0" lang="it-IT" sz="8600" b="0" i="0" u="none" strike="noStrike" kern="1200" cap="none" spc="0" normalizeH="0" baseline="0" noProof="0" dirty="0" smtClean="0">
                <a:ln>
                  <a:noFill/>
                </a:ln>
                <a:solidFill>
                  <a:schemeClr val="tx1"/>
                </a:solidFill>
                <a:effectLst/>
                <a:uLnTx/>
                <a:uFillTx/>
                <a:latin typeface="+mj-lt"/>
                <a:ea typeface="+mj-ea"/>
                <a:cs typeface="+mj-cs"/>
              </a:rPr>
            </a:br>
            <a:endParaRPr kumimoji="0" lang="it-IT" sz="86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Segnaposto contenuto 2"/>
          <p:cNvSpPr txBox="1">
            <a:spLocks/>
          </p:cNvSpPr>
          <p:nvPr/>
        </p:nvSpPr>
        <p:spPr>
          <a:xfrm>
            <a:off x="1691680" y="2060848"/>
            <a:ext cx="7452320" cy="3960440"/>
          </a:xfrm>
          <a:prstGeom prst="rect">
            <a:avLst/>
          </a:prstGeom>
        </p:spPr>
        <p:txBody>
          <a:bodyPr vert="horz" lIns="91440" tIns="45720" rIns="91440" bIns="45720" rtlCol="0">
            <a:normAutofit fontScale="77500" lnSpcReduction="20000"/>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900" b="0" i="0" u="none" strike="noStrike" kern="1200" cap="none" spc="0" normalizeH="0" baseline="0" noProof="0" dirty="0" smtClean="0">
                <a:ln>
                  <a:noFill/>
                </a:ln>
                <a:effectLst/>
                <a:uLnTx/>
                <a:uFillTx/>
                <a:latin typeface="Arial" pitchFamily="34" charset="0"/>
                <a:cs typeface="Arial" pitchFamily="34" charset="0"/>
              </a:rPr>
              <a:t>dalla tutela dei diritti dei singoli proprietari e inquilini</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900" b="0" i="0" u="none" strike="noStrike" kern="1200" cap="none" spc="0" normalizeH="0" baseline="0" noProof="0" dirty="0" smtClean="0">
              <a:ln>
                <a:noFill/>
              </a:ln>
              <a:effectLst/>
              <a:uLnTx/>
              <a:uFillTx/>
              <a:latin typeface="Arial" pitchFamily="34" charset="0"/>
              <a:cs typeface="Arial" pitchFamily="34"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900" b="0" i="0" u="none" strike="noStrike" kern="1200" cap="none" spc="0" normalizeH="0" baseline="0" noProof="0" dirty="0" smtClean="0">
                <a:ln>
                  <a:noFill/>
                </a:ln>
                <a:effectLst/>
                <a:uLnTx/>
                <a:uFillTx/>
                <a:latin typeface="Arial" pitchFamily="34" charset="0"/>
                <a:cs typeface="Arial" pitchFamily="34" charset="0"/>
              </a:rPr>
              <a:t>- art. 47 Cost. “…(La Repubblica) favorisce l'accesso del risparmio popolare alla proprietà dell'</a:t>
            </a:r>
            <a:r>
              <a:rPr kumimoji="0" lang="it-IT" sz="2900" b="0" i="0" u="none" strike="noStrike" kern="1200" cap="none" spc="0" normalizeH="0" baseline="0" noProof="0" dirty="0" err="1" smtClean="0">
                <a:ln>
                  <a:noFill/>
                </a:ln>
                <a:effectLst/>
                <a:uLnTx/>
                <a:uFillTx/>
                <a:latin typeface="Arial" pitchFamily="34" charset="0"/>
                <a:cs typeface="Arial" pitchFamily="34" charset="0"/>
              </a:rPr>
              <a:t>abitazione…</a:t>
            </a:r>
            <a:r>
              <a:rPr kumimoji="0" lang="it-IT" sz="2900" b="0" i="0" u="none" strike="noStrike" kern="1200" cap="none" spc="0" normalizeH="0" baseline="0" noProof="0" dirty="0" smtClean="0">
                <a:ln>
                  <a:noFill/>
                </a:ln>
                <a:effectLst/>
                <a:uLnTx/>
                <a:uFillTx/>
                <a:latin typeface="Arial" pitchFamily="34" charset="0"/>
                <a:cs typeface="Arial" pitchFamily="34"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900" b="0" i="0" u="none" strike="noStrike" kern="1200" cap="none" spc="0" normalizeH="0" baseline="0" noProof="0" dirty="0" smtClean="0">
                <a:ln>
                  <a:noFill/>
                </a:ln>
                <a:effectLst/>
                <a:uLnTx/>
                <a:uFillTx/>
                <a:latin typeface="Arial" pitchFamily="34" charset="0"/>
                <a:cs typeface="Arial" pitchFamily="34" charset="0"/>
              </a:rPr>
              <a:t>- conflitto interessi proprietà-inquilinato</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900" b="0" i="0" u="none" strike="noStrike" kern="1200" cap="none" spc="0" normalizeH="0" baseline="0" noProof="0" dirty="0" smtClean="0">
              <a:ln>
                <a:noFill/>
              </a:ln>
              <a:effectLst/>
              <a:uLnTx/>
              <a:uFillTx/>
              <a:latin typeface="Arial" pitchFamily="34" charset="0"/>
              <a:cs typeface="Arial" pitchFamily="34"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900" b="0" i="0" u="none" strike="noStrike" kern="1200" cap="none" spc="0" normalizeH="0" baseline="0" noProof="0" dirty="0" smtClean="0">
                <a:ln>
                  <a:noFill/>
                </a:ln>
                <a:effectLst/>
                <a:uLnTx/>
                <a:uFillTx/>
                <a:latin typeface="Arial" pitchFamily="34" charset="0"/>
                <a:cs typeface="Arial" pitchFamily="34" charset="0"/>
              </a:rPr>
              <a:t>alla tutela dei diritti dei cittadini in quanto formazioni sociali e comunità che assumono responsabilità</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900" b="0" i="0" u="none" strike="noStrike" kern="1200" cap="none" spc="0" normalizeH="0" baseline="0" noProof="0" dirty="0" smtClean="0">
              <a:ln>
                <a:noFill/>
              </a:ln>
              <a:effectLst/>
              <a:uLnTx/>
              <a:uFillTx/>
              <a:latin typeface="Arial" pitchFamily="34" charset="0"/>
              <a:cs typeface="Arial" pitchFamily="34" charset="0"/>
            </a:endParaRPr>
          </a:p>
          <a:p>
            <a:pPr marL="0" marR="0" lvl="0" indent="0" algn="just" defTabSz="914400" rtl="0" eaLnBrk="1" fontAlgn="auto" latinLnBrk="0" hangingPunct="1">
              <a:lnSpc>
                <a:spcPct val="100000"/>
              </a:lnSpc>
              <a:spcBef>
                <a:spcPct val="20000"/>
              </a:spcBef>
              <a:spcAft>
                <a:spcPts val="0"/>
              </a:spcAft>
              <a:buClrTx/>
              <a:buSzTx/>
              <a:buFontTx/>
              <a:buChar char="-"/>
              <a:tabLst/>
              <a:defRPr/>
            </a:pPr>
            <a:r>
              <a:rPr kumimoji="0" lang="it-IT" sz="2900" b="0" i="0" u="none" strike="noStrike" kern="1200" cap="none" spc="0" normalizeH="0" baseline="0" noProof="0" dirty="0" smtClean="0">
                <a:ln>
                  <a:noFill/>
                </a:ln>
                <a:effectLst/>
                <a:uLnTx/>
                <a:uFillTx/>
                <a:latin typeface="Arial" pitchFamily="34" charset="0"/>
                <a:cs typeface="Arial" pitchFamily="34" charset="0"/>
              </a:rPr>
              <a:t>doveri di solidarietà (art. 2 Cost.)</a:t>
            </a:r>
          </a:p>
          <a:p>
            <a:pPr marL="0" marR="0" lvl="0" indent="0" algn="just" defTabSz="914400" rtl="0" eaLnBrk="1" fontAlgn="auto" latinLnBrk="0" hangingPunct="1">
              <a:lnSpc>
                <a:spcPct val="100000"/>
              </a:lnSpc>
              <a:spcBef>
                <a:spcPct val="20000"/>
              </a:spcBef>
              <a:spcAft>
                <a:spcPts val="0"/>
              </a:spcAft>
              <a:buClrTx/>
              <a:buSzTx/>
              <a:buFontTx/>
              <a:buChar char="-"/>
              <a:tabLst/>
              <a:defRPr/>
            </a:pPr>
            <a:r>
              <a:rPr kumimoji="0" lang="it-IT" sz="2900" b="0" i="0" u="none" strike="noStrike" kern="1200" cap="none" spc="0" normalizeH="0" baseline="0" noProof="0" dirty="0" smtClean="0">
                <a:ln>
                  <a:noFill/>
                </a:ln>
                <a:effectLst/>
                <a:uLnTx/>
                <a:uFillTx/>
                <a:latin typeface="Arial" pitchFamily="34" charset="0"/>
                <a:cs typeface="Arial" pitchFamily="34" charset="0"/>
              </a:rPr>
              <a:t>principio di sussidiarietà orizzontale (art. 118 Cost.)</a:t>
            </a:r>
          </a:p>
          <a:p>
            <a:pPr marL="0" marR="0" lvl="0" indent="0" algn="ctr" defTabSz="914400" rtl="0" eaLnBrk="1" fontAlgn="auto" latinLnBrk="0" hangingPunct="1">
              <a:lnSpc>
                <a:spcPct val="100000"/>
              </a:lnSpc>
              <a:spcBef>
                <a:spcPct val="20000"/>
              </a:spcBef>
              <a:spcAft>
                <a:spcPts val="0"/>
              </a:spcAft>
              <a:buClrTx/>
              <a:buSzTx/>
              <a:buFontTx/>
              <a:buChar char="-"/>
              <a:tabLst/>
              <a:defRPr/>
            </a:pPr>
            <a:endParaRPr kumimoji="0" lang="it-IT" sz="2900" b="0" i="0" u="none" strike="noStrike" kern="1200" cap="none" spc="0" normalizeH="0" baseline="0" noProof="0" dirty="0" smtClean="0">
              <a:ln>
                <a:noFill/>
              </a:ln>
              <a:solidFill>
                <a:schemeClr val="tx1">
                  <a:tint val="75000"/>
                </a:schemeClr>
              </a:solidFill>
              <a:effectLst/>
              <a:uLnTx/>
              <a:uFillTx/>
              <a:latin typeface="Arial"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9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021288"/>
            <a:ext cx="8172400" cy="836713"/>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91680" cy="6858000"/>
          </a:xfrm>
          <a:prstGeom prst="rect">
            <a:avLst/>
          </a:prstGeom>
        </p:spPr>
      </p:pic>
      <p:sp>
        <p:nvSpPr>
          <p:cNvPr id="10" name="CasellaDiTesto 9"/>
          <p:cNvSpPr txBox="1"/>
          <p:nvPr/>
        </p:nvSpPr>
        <p:spPr>
          <a:xfrm>
            <a:off x="0" y="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5" name="Titolo 1"/>
          <p:cNvSpPr txBox="1">
            <a:spLocks/>
          </p:cNvSpPr>
          <p:nvPr/>
        </p:nvSpPr>
        <p:spPr>
          <a:xfrm>
            <a:off x="1691680" y="476672"/>
            <a:ext cx="745232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chemeClr val="tx1"/>
                </a:solidFill>
                <a:effectLst/>
                <a:uLnTx/>
                <a:uFillTx/>
                <a:latin typeface="+mj-lt"/>
                <a:ea typeface="+mj-ea"/>
                <a:cs typeface="+mj-cs"/>
              </a:rPr>
              <a:t>Movimenti populisti e nuove mafie</a:t>
            </a:r>
            <a:endParaRPr kumimoji="0" lang="it-IT"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egnaposto contenuto 2"/>
          <p:cNvSpPr txBox="1">
            <a:spLocks/>
          </p:cNvSpPr>
          <p:nvPr/>
        </p:nvSpPr>
        <p:spPr>
          <a:xfrm>
            <a:off x="1691680" y="1600200"/>
            <a:ext cx="7452320" cy="4421088"/>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it-IT" sz="2400" dirty="0"/>
              <a:t>i</a:t>
            </a:r>
            <a:r>
              <a:rPr kumimoji="0" lang="it-IT" sz="2400" b="0" i="0" u="none" strike="noStrike" kern="1200" cap="none" spc="0" normalizeH="0" baseline="0" noProof="0" dirty="0" smtClean="0">
                <a:ln>
                  <a:noFill/>
                </a:ln>
                <a:effectLst/>
                <a:uLnTx/>
                <a:uFillTx/>
                <a:latin typeface="+mn-lt"/>
                <a:ea typeface="+mn-ea"/>
                <a:cs typeface="+mn-cs"/>
              </a:rPr>
              <a:t> movimenti populisti cercano di alimentare, a fini di consenso, l’avversione verso gli immigrati e il rancore verso i partiti e le istituzioni, additati come i responsabili delle nuove povertà e dell’afflusso di stranieri nei quartieri multietnici delle città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it-IT" sz="2400" dirty="0"/>
              <a:t>n</a:t>
            </a:r>
            <a:r>
              <a:rPr kumimoji="0" lang="it-IT" sz="2400" b="0" i="0" u="none" strike="noStrike" kern="1200" cap="none" spc="0" normalizeH="0" baseline="0" noProof="0" dirty="0" err="1" smtClean="0">
                <a:ln>
                  <a:noFill/>
                </a:ln>
                <a:effectLst/>
                <a:uLnTx/>
                <a:uFillTx/>
                <a:latin typeface="+mn-lt"/>
                <a:ea typeface="+mn-ea"/>
                <a:cs typeface="+mn-cs"/>
              </a:rPr>
              <a:t>el</a:t>
            </a:r>
            <a:r>
              <a:rPr kumimoji="0" lang="it-IT" sz="2400" b="0" i="0" u="none" strike="noStrike" kern="1200" cap="none" spc="0" normalizeH="0" baseline="0" noProof="0" dirty="0" smtClean="0">
                <a:ln>
                  <a:noFill/>
                </a:ln>
                <a:effectLst/>
                <a:uLnTx/>
                <a:uFillTx/>
                <a:latin typeface="+mn-lt"/>
                <a:ea typeface="+mn-ea"/>
                <a:cs typeface="+mn-cs"/>
              </a:rPr>
              <a:t> vuoto tra istituzioni,</a:t>
            </a:r>
            <a:r>
              <a:rPr kumimoji="0" lang="it-IT" sz="2400" b="0" i="0" u="none" strike="noStrike" kern="1200" cap="none" spc="0" normalizeH="0" noProof="0" dirty="0" smtClean="0">
                <a:ln>
                  <a:noFill/>
                </a:ln>
                <a:effectLst/>
                <a:uLnTx/>
                <a:uFillTx/>
                <a:latin typeface="+mn-lt"/>
                <a:ea typeface="+mn-ea"/>
                <a:cs typeface="+mn-cs"/>
              </a:rPr>
              <a:t> società civile e</a:t>
            </a:r>
            <a:r>
              <a:rPr kumimoji="0" lang="it-IT" sz="2400" b="0" i="0" u="none" strike="noStrike" kern="1200" cap="none" spc="0" normalizeH="0" baseline="0" noProof="0" dirty="0" smtClean="0">
                <a:ln>
                  <a:noFill/>
                </a:ln>
                <a:effectLst/>
                <a:uLnTx/>
                <a:uFillTx/>
                <a:latin typeface="+mn-lt"/>
                <a:ea typeface="+mn-ea"/>
                <a:cs typeface="+mn-cs"/>
              </a:rPr>
              <a:t> cittadini, si sono incuneate nuove mafie (gruppi criminali, spezzoni deviati di pubblica amministrazione e di Terzo settore e movimenti xenofobi) nella gestione di servizi sociali verso gli ultimi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021288"/>
            <a:ext cx="8172400" cy="836713"/>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91680" cy="6858000"/>
          </a:xfrm>
          <a:prstGeom prst="rect">
            <a:avLst/>
          </a:prstGeom>
        </p:spPr>
      </p:pic>
      <p:sp>
        <p:nvSpPr>
          <p:cNvPr id="10" name="CasellaDiTesto 9"/>
          <p:cNvSpPr txBox="1"/>
          <p:nvPr/>
        </p:nvSpPr>
        <p:spPr>
          <a:xfrm>
            <a:off x="0" y="-17140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5" name="Titolo 1"/>
          <p:cNvSpPr txBox="1">
            <a:spLocks/>
          </p:cNvSpPr>
          <p:nvPr/>
        </p:nvSpPr>
        <p:spPr>
          <a:xfrm>
            <a:off x="1619672" y="548680"/>
            <a:ext cx="7497688" cy="122413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chemeClr val="tx1"/>
                </a:solidFill>
                <a:effectLst/>
                <a:uLnTx/>
                <a:uFillTx/>
                <a:latin typeface="+mj-lt"/>
                <a:ea typeface="+mj-ea"/>
                <a:cs typeface="+mj-cs"/>
              </a:rPr>
              <a:t>Una possibile risposta alla crisi:</a:t>
            </a:r>
            <a:br>
              <a:rPr kumimoji="0" lang="it-IT" sz="2800" b="1" i="0" u="none" strike="noStrike" kern="1200" cap="none" spc="0" normalizeH="0" baseline="0" noProof="0" dirty="0" smtClean="0">
                <a:ln>
                  <a:noFill/>
                </a:ln>
                <a:solidFill>
                  <a:schemeClr val="tx1"/>
                </a:solidFill>
                <a:effectLst/>
                <a:uLnTx/>
                <a:uFillTx/>
                <a:latin typeface="+mj-lt"/>
                <a:ea typeface="+mj-ea"/>
                <a:cs typeface="+mj-cs"/>
              </a:rPr>
            </a:br>
            <a:r>
              <a:rPr kumimoji="0" lang="it-IT" sz="2800" b="1" i="0" u="none" strike="noStrike" kern="1200" cap="none" spc="0" normalizeH="0" baseline="0" noProof="0" dirty="0" smtClean="0">
                <a:ln>
                  <a:noFill/>
                </a:ln>
                <a:solidFill>
                  <a:schemeClr val="tx1"/>
                </a:solidFill>
                <a:effectLst/>
                <a:uLnTx/>
                <a:uFillTx/>
                <a:latin typeface="+mj-lt"/>
                <a:ea typeface="+mj-ea"/>
                <a:cs typeface="+mj-cs"/>
              </a:rPr>
              <a:t>processi partecipativi di sviluppo locale </a:t>
            </a:r>
            <a:br>
              <a:rPr kumimoji="0" lang="it-IT" sz="2800" b="1" i="0" u="none" strike="noStrike" kern="1200" cap="none" spc="0" normalizeH="0" baseline="0" noProof="0" dirty="0" smtClean="0">
                <a:ln>
                  <a:noFill/>
                </a:ln>
                <a:solidFill>
                  <a:schemeClr val="tx1"/>
                </a:solidFill>
                <a:effectLst/>
                <a:uLnTx/>
                <a:uFillTx/>
                <a:latin typeface="+mj-lt"/>
                <a:ea typeface="+mj-ea"/>
                <a:cs typeface="+mj-cs"/>
              </a:rPr>
            </a:br>
            <a:r>
              <a:rPr kumimoji="0" lang="it-IT" sz="2800" b="1" i="0" u="none" strike="noStrike" kern="1200" cap="none" spc="0" normalizeH="0" baseline="0" noProof="0" dirty="0" smtClean="0">
                <a:ln>
                  <a:noFill/>
                </a:ln>
                <a:solidFill>
                  <a:schemeClr val="tx1"/>
                </a:solidFill>
                <a:effectLst/>
                <a:uLnTx/>
                <a:uFillTx/>
                <a:latin typeface="+mj-lt"/>
                <a:ea typeface="+mj-ea"/>
                <a:cs typeface="+mj-cs"/>
              </a:rPr>
              <a:t>nei quartieri delle città come innovazione sociale</a:t>
            </a:r>
            <a:endParaRPr kumimoji="0" lang="it-IT"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egnaposto contenuto 2"/>
          <p:cNvSpPr txBox="1">
            <a:spLocks/>
          </p:cNvSpPr>
          <p:nvPr/>
        </p:nvSpPr>
        <p:spPr>
          <a:xfrm>
            <a:off x="1721456" y="1844824"/>
            <a:ext cx="7422544" cy="4320480"/>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800" b="0" i="0" u="none" strike="noStrike" kern="1200" cap="none" spc="0" normalizeH="0" baseline="0" noProof="0" dirty="0" smtClean="0">
                <a:ln>
                  <a:noFill/>
                </a:ln>
                <a:effectLst/>
                <a:uLnTx/>
                <a:uFillTx/>
                <a:latin typeface="+mn-lt"/>
                <a:ea typeface="+mn-ea"/>
                <a:cs typeface="+mn-cs"/>
              </a:rPr>
              <a:t>- strutturare alcuni strumenti d’indagine (semplici e gestibili con risorse modeste) per osservare e accertare i bisogni sociali dei cittadini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800" b="0" i="0" u="none" strike="noStrike" kern="1200" cap="none" spc="0" normalizeH="0" baseline="0" noProof="0" dirty="0" smtClean="0">
                <a:ln>
                  <a:noFill/>
                </a:ln>
                <a:effectLst/>
                <a:uLnTx/>
                <a:uFillTx/>
                <a:latin typeface="+mn-lt"/>
                <a:ea typeface="+mn-ea"/>
                <a:cs typeface="+mn-cs"/>
              </a:rPr>
              <a:t>- trarre (dall’indagine) una serie di indicazioni e alternative possibili da tradurre sia in domanda di decisioni politiche (da rivolgere ai partiti e alle istituzioni), sia in domanda strutturata di beni e servizi a cui far corrispondere un’offerta (da promuovere e organizzare)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2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021288"/>
            <a:ext cx="8172400" cy="836713"/>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91680" cy="6858000"/>
          </a:xfrm>
          <a:prstGeom prst="rect">
            <a:avLst/>
          </a:prstGeom>
        </p:spPr>
      </p:pic>
      <p:sp>
        <p:nvSpPr>
          <p:cNvPr id="10" name="CasellaDiTesto 9"/>
          <p:cNvSpPr txBox="1"/>
          <p:nvPr/>
        </p:nvSpPr>
        <p:spPr>
          <a:xfrm>
            <a:off x="0" y="-17140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5" name="Titolo 1"/>
          <p:cNvSpPr txBox="1">
            <a:spLocks/>
          </p:cNvSpPr>
          <p:nvPr/>
        </p:nvSpPr>
        <p:spPr>
          <a:xfrm>
            <a:off x="1619672" y="548680"/>
            <a:ext cx="7497688" cy="122413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chemeClr val="tx1"/>
                </a:solidFill>
                <a:effectLst/>
                <a:uLnTx/>
                <a:uFillTx/>
                <a:latin typeface="+mj-lt"/>
                <a:ea typeface="+mj-ea"/>
                <a:cs typeface="+mj-cs"/>
              </a:rPr>
              <a:t>Una possibile risposta alla crisi:</a:t>
            </a:r>
            <a:br>
              <a:rPr kumimoji="0" lang="it-IT" sz="2800" b="1" i="0" u="none" strike="noStrike" kern="1200" cap="none" spc="0" normalizeH="0" baseline="0" noProof="0" dirty="0" smtClean="0">
                <a:ln>
                  <a:noFill/>
                </a:ln>
                <a:solidFill>
                  <a:schemeClr val="tx1"/>
                </a:solidFill>
                <a:effectLst/>
                <a:uLnTx/>
                <a:uFillTx/>
                <a:latin typeface="+mj-lt"/>
                <a:ea typeface="+mj-ea"/>
                <a:cs typeface="+mj-cs"/>
              </a:rPr>
            </a:br>
            <a:r>
              <a:rPr kumimoji="0" lang="it-IT" sz="2800" b="1" i="0" u="none" strike="noStrike" kern="1200" cap="none" spc="0" normalizeH="0" baseline="0" noProof="0" dirty="0" smtClean="0">
                <a:ln>
                  <a:noFill/>
                </a:ln>
                <a:solidFill>
                  <a:schemeClr val="tx1"/>
                </a:solidFill>
                <a:effectLst/>
                <a:uLnTx/>
                <a:uFillTx/>
                <a:latin typeface="+mj-lt"/>
                <a:ea typeface="+mj-ea"/>
                <a:cs typeface="+mj-cs"/>
              </a:rPr>
              <a:t>processi partecipativi di sviluppo locale </a:t>
            </a:r>
            <a:br>
              <a:rPr kumimoji="0" lang="it-IT" sz="2800" b="1" i="0" u="none" strike="noStrike" kern="1200" cap="none" spc="0" normalizeH="0" baseline="0" noProof="0" dirty="0" smtClean="0">
                <a:ln>
                  <a:noFill/>
                </a:ln>
                <a:solidFill>
                  <a:schemeClr val="tx1"/>
                </a:solidFill>
                <a:effectLst/>
                <a:uLnTx/>
                <a:uFillTx/>
                <a:latin typeface="+mj-lt"/>
                <a:ea typeface="+mj-ea"/>
                <a:cs typeface="+mj-cs"/>
              </a:rPr>
            </a:br>
            <a:r>
              <a:rPr kumimoji="0" lang="it-IT" sz="2800" b="1" i="0" u="none" strike="noStrike" kern="1200" cap="none" spc="0" normalizeH="0" baseline="0" noProof="0" dirty="0" smtClean="0">
                <a:ln>
                  <a:noFill/>
                </a:ln>
                <a:solidFill>
                  <a:schemeClr val="tx1"/>
                </a:solidFill>
                <a:effectLst/>
                <a:uLnTx/>
                <a:uFillTx/>
                <a:latin typeface="+mj-lt"/>
                <a:ea typeface="+mj-ea"/>
                <a:cs typeface="+mj-cs"/>
              </a:rPr>
              <a:t>nei quartieri delle città come innovazione sociale</a:t>
            </a:r>
            <a:endParaRPr kumimoji="0" lang="it-IT"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egnaposto contenuto 2"/>
          <p:cNvSpPr txBox="1">
            <a:spLocks/>
          </p:cNvSpPr>
          <p:nvPr/>
        </p:nvSpPr>
        <p:spPr>
          <a:xfrm>
            <a:off x="1721456" y="1844824"/>
            <a:ext cx="7422544" cy="4320480"/>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200"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200" b="0" i="0" u="none" strike="noStrike" kern="1200" cap="none" spc="0" normalizeH="0" baseline="0" noProof="0" dirty="0">
              <a:ln>
                <a:noFill/>
              </a:ln>
              <a:effectLst/>
              <a:uLnTx/>
              <a:uFillTx/>
              <a:latin typeface="+mn-lt"/>
              <a:ea typeface="+mn-ea"/>
              <a:cs typeface="+mn-cs"/>
            </a:endParaRPr>
          </a:p>
        </p:txBody>
      </p:sp>
      <p:sp>
        <p:nvSpPr>
          <p:cNvPr id="4" name="Rettangolo 3"/>
          <p:cNvSpPr/>
          <p:nvPr/>
        </p:nvSpPr>
        <p:spPr>
          <a:xfrm>
            <a:off x="1721456" y="2132856"/>
            <a:ext cx="7422544" cy="2763834"/>
          </a:xfrm>
          <a:prstGeom prst="rect">
            <a:avLst/>
          </a:prstGeom>
        </p:spPr>
        <p:txBody>
          <a:bodyPr wrap="square">
            <a:spAutoFit/>
          </a:bodyPr>
          <a:lstStyle/>
          <a:p>
            <a:pPr marL="457200" lvl="0" indent="-457200" algn="just">
              <a:spcBef>
                <a:spcPct val="20000"/>
              </a:spcBef>
              <a:buFontTx/>
              <a:buChar char="-"/>
              <a:defRPr/>
            </a:pPr>
            <a:r>
              <a:rPr lang="it-IT" sz="2800" dirty="0" smtClean="0"/>
              <a:t>supportare </a:t>
            </a:r>
            <a:r>
              <a:rPr lang="it-IT" sz="2800" dirty="0"/>
              <a:t>progetti territoriali al fine di promuovere la capacità delle comunità locali di autoregolarsi e di creare </a:t>
            </a:r>
            <a:r>
              <a:rPr lang="it-IT" sz="2800" dirty="0" smtClean="0"/>
              <a:t>sviluppo</a:t>
            </a:r>
          </a:p>
          <a:p>
            <a:pPr marL="457200" lvl="0" indent="-457200" algn="just">
              <a:spcBef>
                <a:spcPct val="20000"/>
              </a:spcBef>
              <a:buFontTx/>
              <a:buChar char="-"/>
              <a:defRPr/>
            </a:pPr>
            <a:r>
              <a:rPr lang="it-IT" sz="2800" dirty="0" smtClean="0"/>
              <a:t>far </a:t>
            </a:r>
            <a:r>
              <a:rPr lang="it-IT" sz="2800" dirty="0"/>
              <a:t>crescere le persone, la qualità umana dei singoli e dei gruppi, mediante l’aumento della buona occupazione e della relazionalità </a:t>
            </a:r>
          </a:p>
        </p:txBody>
      </p:sp>
    </p:spTree>
    <p:extLst>
      <p:ext uri="{BB962C8B-B14F-4D97-AF65-F5344CB8AC3E}">
        <p14:creationId xmlns:p14="http://schemas.microsoft.com/office/powerpoint/2010/main" val="22046991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021288"/>
            <a:ext cx="8172400" cy="836713"/>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91680" cy="6858000"/>
          </a:xfrm>
          <a:prstGeom prst="rect">
            <a:avLst/>
          </a:prstGeom>
        </p:spPr>
      </p:pic>
      <p:sp>
        <p:nvSpPr>
          <p:cNvPr id="10" name="CasellaDiTesto 9"/>
          <p:cNvSpPr txBox="1"/>
          <p:nvPr/>
        </p:nvSpPr>
        <p:spPr>
          <a:xfrm>
            <a:off x="0" y="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5" name="Titolo 1"/>
          <p:cNvSpPr txBox="1">
            <a:spLocks/>
          </p:cNvSpPr>
          <p:nvPr/>
        </p:nvSpPr>
        <p:spPr>
          <a:xfrm>
            <a:off x="1691680" y="571202"/>
            <a:ext cx="7452320" cy="141763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chemeClr val="tx1"/>
                </a:solidFill>
                <a:effectLst/>
                <a:uLnTx/>
                <a:uFillTx/>
                <a:latin typeface="+mj-lt"/>
                <a:ea typeface="+mj-ea"/>
                <a:cs typeface="+mj-cs"/>
              </a:rPr>
              <a:t>Il Condominio di Strada:</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chemeClr val="tx1"/>
                </a:solidFill>
                <a:effectLst/>
                <a:uLnTx/>
                <a:uFillTx/>
                <a:latin typeface="+mj-lt"/>
                <a:ea typeface="+mj-ea"/>
                <a:cs typeface="+mj-cs"/>
              </a:rPr>
              <a:t>razionalizzare la presenza di amministratori competenti</a:t>
            </a:r>
            <a:endParaRPr kumimoji="0" lang="it-IT"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egnaposto contenuto 2"/>
          <p:cNvSpPr txBox="1">
            <a:spLocks/>
          </p:cNvSpPr>
          <p:nvPr/>
        </p:nvSpPr>
        <p:spPr>
          <a:xfrm>
            <a:off x="1691680" y="2060848"/>
            <a:ext cx="7452320" cy="3960440"/>
          </a:xfrm>
          <a:prstGeom prst="rect">
            <a:avLst/>
          </a:prstGeom>
        </p:spPr>
        <p:txBody>
          <a:bodyPr vert="horz" lIns="91440" tIns="45720" rIns="91440" bIns="45720" rtlCol="0">
            <a:normAutofit fontScale="92500"/>
          </a:bodyPr>
          <a:lstStyle/>
          <a:p>
            <a:pPr marL="0" marR="0" lvl="0" indent="0" algn="just" defTabSz="914400" rtl="0" eaLnBrk="1" fontAlgn="auto" latinLnBrk="0" hangingPunct="1">
              <a:lnSpc>
                <a:spcPct val="100000"/>
              </a:lnSpc>
              <a:spcBef>
                <a:spcPct val="20000"/>
              </a:spcBef>
              <a:spcAft>
                <a:spcPts val="0"/>
              </a:spcAft>
              <a:buClrTx/>
              <a:buSzTx/>
              <a:buFontTx/>
              <a:buChar char="-"/>
              <a:tabLst/>
              <a:defRPr/>
            </a:pPr>
            <a:r>
              <a:rPr kumimoji="0" lang="it-IT" sz="2600" b="0" i="0" u="none" strike="noStrike" kern="1200" cap="none" spc="0" normalizeH="0" baseline="0" noProof="0" dirty="0" smtClean="0">
                <a:ln>
                  <a:noFill/>
                </a:ln>
                <a:effectLst/>
                <a:uLnTx/>
                <a:uFillTx/>
                <a:latin typeface="+mn-lt"/>
                <a:ea typeface="+mn-ea"/>
                <a:cs typeface="+mn-cs"/>
              </a:rPr>
              <a:t> un amministratore per ogni strada </a:t>
            </a:r>
            <a:r>
              <a:rPr lang="it-IT" sz="2600" dirty="0" smtClean="0"/>
              <a:t>al fine di</a:t>
            </a:r>
            <a:r>
              <a:rPr kumimoji="0" lang="it-IT" sz="2600" b="0" i="0" u="none" strike="noStrike" kern="1200" cap="none" spc="0" normalizeH="0" baseline="0" noProof="0" dirty="0" smtClean="0">
                <a:ln>
                  <a:noFill/>
                </a:ln>
                <a:effectLst/>
                <a:uLnTx/>
                <a:uFillTx/>
                <a:latin typeface="+mn-lt"/>
                <a:ea typeface="+mn-ea"/>
                <a:cs typeface="+mn-cs"/>
              </a:rPr>
              <a:t> stabilire un rapporto diretto, faccia a faccia e quotidiano coi condomini e i residenti</a:t>
            </a:r>
          </a:p>
          <a:p>
            <a:pPr marL="0" marR="0" lvl="0" indent="0" algn="just" defTabSz="914400" rtl="0" eaLnBrk="1" fontAlgn="auto" latinLnBrk="0" hangingPunct="1">
              <a:lnSpc>
                <a:spcPct val="100000"/>
              </a:lnSpc>
              <a:spcBef>
                <a:spcPct val="20000"/>
              </a:spcBef>
              <a:spcAft>
                <a:spcPts val="0"/>
              </a:spcAft>
              <a:buClrTx/>
              <a:buSzTx/>
              <a:buFontTx/>
              <a:buChar char="-"/>
              <a:tabLst/>
              <a:defRPr/>
            </a:pPr>
            <a:r>
              <a:rPr kumimoji="0" lang="it-IT" sz="2600" b="0" i="0" u="none" strike="noStrike" kern="1200" cap="none" spc="0" normalizeH="0" baseline="0" noProof="0" dirty="0" smtClean="0">
                <a:ln>
                  <a:noFill/>
                </a:ln>
                <a:effectLst/>
                <a:uLnTx/>
                <a:uFillTx/>
                <a:latin typeface="+mn-lt"/>
                <a:ea typeface="+mn-ea"/>
                <a:cs typeface="+mn-cs"/>
              </a:rPr>
              <a:t> competenze pluridisciplinari (tecnico-giuridiche, mediazione culturale e di comunità, negoziazione, conciliazione, animazione sociale, conoscenza del contesto sociale e amministrativo) e capacità psico-attitudinali</a:t>
            </a:r>
          </a:p>
          <a:p>
            <a:pPr marL="0" marR="0" lvl="0" indent="0" algn="just" defTabSz="914400" rtl="0" eaLnBrk="1" fontAlgn="auto" latinLnBrk="0" hangingPunct="1">
              <a:lnSpc>
                <a:spcPct val="100000"/>
              </a:lnSpc>
              <a:spcBef>
                <a:spcPct val="20000"/>
              </a:spcBef>
              <a:spcAft>
                <a:spcPts val="0"/>
              </a:spcAft>
              <a:buClrTx/>
              <a:buSzTx/>
              <a:buFontTx/>
              <a:buChar char="-"/>
              <a:tabLst/>
              <a:defRPr/>
            </a:pPr>
            <a:r>
              <a:rPr kumimoji="0" lang="it-IT" sz="2600" b="0" i="0" u="none" strike="noStrike" kern="1200" cap="none" spc="0" normalizeH="0" baseline="0" noProof="0" dirty="0" smtClean="0">
                <a:ln>
                  <a:noFill/>
                </a:ln>
                <a:effectLst/>
                <a:uLnTx/>
                <a:uFillTx/>
                <a:latin typeface="+mn-lt"/>
                <a:ea typeface="+mn-ea"/>
                <a:cs typeface="+mn-cs"/>
              </a:rPr>
              <a:t> formazione e pratica riflessiva in processi di autoapprendimento collettivo promossi da UPPI e UNIAT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021288"/>
            <a:ext cx="8172400" cy="836713"/>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91680" cy="6858000"/>
          </a:xfrm>
          <a:prstGeom prst="rect">
            <a:avLst/>
          </a:prstGeom>
        </p:spPr>
      </p:pic>
      <p:sp>
        <p:nvSpPr>
          <p:cNvPr id="10" name="CasellaDiTesto 9"/>
          <p:cNvSpPr txBox="1"/>
          <p:nvPr/>
        </p:nvSpPr>
        <p:spPr>
          <a:xfrm>
            <a:off x="0" y="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5" name="Titolo 1"/>
          <p:cNvSpPr txBox="1">
            <a:spLocks/>
          </p:cNvSpPr>
          <p:nvPr/>
        </p:nvSpPr>
        <p:spPr>
          <a:xfrm>
            <a:off x="1691680" y="557808"/>
            <a:ext cx="745232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100" b="1" i="0" u="none" strike="noStrike" kern="1200" cap="none" spc="0" normalizeH="0" baseline="0" noProof="0" dirty="0" smtClean="0">
                <a:ln>
                  <a:noFill/>
                </a:ln>
                <a:solidFill>
                  <a:schemeClr val="tx1"/>
                </a:solidFill>
                <a:effectLst/>
                <a:uLnTx/>
                <a:uFillTx/>
                <a:latin typeface="+mj-lt"/>
                <a:ea typeface="+mj-ea"/>
                <a:cs typeface="+mj-cs"/>
              </a:rPr>
              <a:t>Sportello di Strada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100" b="1" i="0" u="none" strike="noStrike" kern="1200" cap="none" spc="0" normalizeH="0" baseline="0" noProof="0" dirty="0" smtClean="0">
                <a:ln>
                  <a:noFill/>
                </a:ln>
                <a:solidFill>
                  <a:schemeClr val="tx1"/>
                </a:solidFill>
                <a:effectLst/>
                <a:uLnTx/>
                <a:uFillTx/>
                <a:latin typeface="+mj-lt"/>
                <a:ea typeface="+mj-ea"/>
                <a:cs typeface="+mj-cs"/>
              </a:rPr>
              <a:t>(collegato ad una équipe di specialisti</a:t>
            </a:r>
            <a:r>
              <a:rPr kumimoji="0" lang="it-IT" sz="4400" b="1" i="0" u="none" strike="noStrike" kern="1200" cap="none" spc="0" normalizeH="0" baseline="0" noProof="0" dirty="0" smtClean="0">
                <a:ln>
                  <a:noFill/>
                </a:ln>
                <a:solidFill>
                  <a:schemeClr val="tx1"/>
                </a:solidFill>
                <a:effectLst/>
                <a:uLnTx/>
                <a:uFillTx/>
                <a:latin typeface="+mj-lt"/>
                <a:ea typeface="+mj-ea"/>
                <a:cs typeface="+mj-cs"/>
              </a:rPr>
              <a:t>)</a:t>
            </a:r>
            <a:endParaRPr kumimoji="0" lang="it-IT"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egnaposto contenuto 2"/>
          <p:cNvSpPr txBox="1">
            <a:spLocks/>
          </p:cNvSpPr>
          <p:nvPr/>
        </p:nvSpPr>
        <p:spPr>
          <a:xfrm>
            <a:off x="1691680" y="1744216"/>
            <a:ext cx="7452320" cy="4205064"/>
          </a:xfrm>
          <a:prstGeom prst="rect">
            <a:avLst/>
          </a:prstGeom>
        </p:spPr>
        <p:txBody>
          <a:bodyPr vert="horz" lIns="91440" tIns="45720" rIns="91440" bIns="45720" rtlCol="0">
            <a:normAutofit lnSpcReduction="10000"/>
          </a:bodyPr>
          <a:lstStyle/>
          <a:p>
            <a:pPr marL="342900" marR="0" lvl="0" indent="-342900" algn="just" defTabSz="914400" rtl="0" eaLnBrk="1" fontAlgn="auto" latinLnBrk="0" hangingPunct="1">
              <a:lnSpc>
                <a:spcPct val="100000"/>
              </a:lnSpc>
              <a:spcBef>
                <a:spcPct val="20000"/>
              </a:spcBef>
              <a:spcAft>
                <a:spcPts val="0"/>
              </a:spcAft>
              <a:buClrTx/>
              <a:buSzTx/>
              <a:buFontTx/>
              <a:buChar char="-"/>
              <a:tabLst/>
              <a:defRPr/>
            </a:pPr>
            <a:r>
              <a:rPr kumimoji="0" lang="it-IT" sz="2400" b="0" i="0" u="none" strike="noStrike" kern="1200" cap="none" spc="0" normalizeH="0" baseline="0" noProof="0" dirty="0" smtClean="0">
                <a:ln>
                  <a:noFill/>
                </a:ln>
                <a:effectLst/>
                <a:uLnTx/>
                <a:uFillTx/>
                <a:latin typeface="+mn-lt"/>
                <a:ea typeface="+mn-ea"/>
                <a:cs typeface="+mn-cs"/>
              </a:rPr>
              <a:t>chiedere chiarimenti sui problemi condominiali;</a:t>
            </a:r>
            <a:endParaRPr lang="it-IT" sz="2400" dirty="0"/>
          </a:p>
          <a:p>
            <a:pPr marL="342900" marR="0" lvl="0" indent="-342900" algn="just" defTabSz="914400" rtl="0" eaLnBrk="1" fontAlgn="auto" latinLnBrk="0" hangingPunct="1">
              <a:lnSpc>
                <a:spcPct val="100000"/>
              </a:lnSpc>
              <a:spcBef>
                <a:spcPct val="20000"/>
              </a:spcBef>
              <a:spcAft>
                <a:spcPts val="0"/>
              </a:spcAft>
              <a:buClrTx/>
              <a:buSzTx/>
              <a:buFontTx/>
              <a:buChar char="-"/>
              <a:tabLst/>
              <a:defRPr/>
            </a:pPr>
            <a:r>
              <a:rPr kumimoji="0" lang="it-IT" sz="2400" b="0" i="0" u="none" strike="noStrike" kern="1200" cap="none" spc="0" normalizeH="0" baseline="0" noProof="0" dirty="0" smtClean="0">
                <a:ln>
                  <a:noFill/>
                </a:ln>
                <a:effectLst/>
                <a:uLnTx/>
                <a:uFillTx/>
                <a:latin typeface="+mn-lt"/>
                <a:ea typeface="+mn-ea"/>
                <a:cs typeface="+mn-cs"/>
              </a:rPr>
              <a:t>ottenere la lettura dei riparti millesimali;</a:t>
            </a:r>
            <a:endParaRPr lang="it-IT" sz="2400" dirty="0"/>
          </a:p>
          <a:p>
            <a:pPr marL="342900" marR="0" lvl="0" indent="-342900" algn="just" defTabSz="914400" rtl="0" eaLnBrk="1" fontAlgn="auto" latinLnBrk="0" hangingPunct="1">
              <a:lnSpc>
                <a:spcPct val="100000"/>
              </a:lnSpc>
              <a:spcBef>
                <a:spcPct val="20000"/>
              </a:spcBef>
              <a:spcAft>
                <a:spcPts val="0"/>
              </a:spcAft>
              <a:buClrTx/>
              <a:buSzTx/>
              <a:buFontTx/>
              <a:buChar char="-"/>
              <a:tabLst/>
              <a:defRPr/>
            </a:pPr>
            <a:r>
              <a:rPr kumimoji="0" lang="it-IT" sz="2400" b="0" i="0" u="none" strike="noStrike" kern="1200" cap="none" spc="0" normalizeH="0" baseline="0" noProof="0" dirty="0" smtClean="0">
                <a:ln>
                  <a:noFill/>
                </a:ln>
                <a:effectLst/>
                <a:uLnTx/>
                <a:uFillTx/>
                <a:latin typeface="+mn-lt"/>
                <a:ea typeface="+mn-ea"/>
                <a:cs typeface="+mn-cs"/>
              </a:rPr>
              <a:t>far confluire la domanda di nuovi servizi;</a:t>
            </a:r>
            <a:endParaRPr lang="it-IT" sz="2400" dirty="0"/>
          </a:p>
          <a:p>
            <a:pPr marL="342900" marR="0" lvl="0" indent="-342900" algn="just" defTabSz="914400" rtl="0" eaLnBrk="1" fontAlgn="auto" latinLnBrk="0" hangingPunct="1">
              <a:lnSpc>
                <a:spcPct val="100000"/>
              </a:lnSpc>
              <a:spcBef>
                <a:spcPct val="20000"/>
              </a:spcBef>
              <a:spcAft>
                <a:spcPts val="0"/>
              </a:spcAft>
              <a:buClrTx/>
              <a:buSzTx/>
              <a:buFontTx/>
              <a:buChar char="-"/>
              <a:tabLst/>
              <a:defRPr/>
            </a:pPr>
            <a:r>
              <a:rPr kumimoji="0" lang="it-IT" sz="2400" b="0" i="0" u="none" strike="noStrike" kern="1200" cap="none" spc="0" normalizeH="0" baseline="0" noProof="0" dirty="0" smtClean="0">
                <a:ln>
                  <a:noFill/>
                </a:ln>
                <a:effectLst/>
                <a:uLnTx/>
                <a:uFillTx/>
                <a:latin typeface="+mn-lt"/>
                <a:ea typeface="+mn-ea"/>
                <a:cs typeface="+mn-cs"/>
              </a:rPr>
              <a:t>essere protagonisti, in quanto cittadini residenti organizzati, alla costituzione di </a:t>
            </a:r>
            <a:r>
              <a:rPr kumimoji="0" lang="it-IT" sz="2400" b="1" i="0" u="none" strike="noStrike" kern="1200" cap="none" spc="0" normalizeH="0" baseline="0" noProof="0" dirty="0" err="1" smtClean="0">
                <a:ln>
                  <a:noFill/>
                </a:ln>
                <a:effectLst/>
                <a:uLnTx/>
                <a:uFillTx/>
                <a:latin typeface="+mn-lt"/>
                <a:ea typeface="+mn-ea"/>
                <a:cs typeface="+mn-cs"/>
              </a:rPr>
              <a:t>smart</a:t>
            </a:r>
            <a:r>
              <a:rPr kumimoji="0" lang="it-IT" sz="2400" b="1" i="0" u="none" strike="noStrike" kern="1200" cap="none" spc="0" normalizeH="0" baseline="0" noProof="0" dirty="0" smtClean="0">
                <a:ln>
                  <a:noFill/>
                </a:ln>
                <a:effectLst/>
                <a:uLnTx/>
                <a:uFillTx/>
                <a:latin typeface="+mn-lt"/>
                <a:ea typeface="+mn-ea"/>
                <a:cs typeface="+mn-cs"/>
              </a:rPr>
              <a:t> community</a:t>
            </a:r>
            <a:r>
              <a:rPr kumimoji="0" lang="it-IT" sz="2400" b="0" i="0" u="none" strike="noStrike" kern="1200" cap="none" spc="0" normalizeH="0" baseline="0" noProof="0" dirty="0" smtClean="0">
                <a:ln>
                  <a:noFill/>
                </a:ln>
                <a:effectLst/>
                <a:uLnTx/>
                <a:uFillTx/>
                <a:latin typeface="+mn-lt"/>
                <a:ea typeface="+mn-ea"/>
                <a:cs typeface="+mn-cs"/>
              </a:rPr>
              <a:t> mediante la piena e congiunta utilizzazione dell’intelligenza connettiva, la capacità creativa, la risorsa partecipativa e il legame solidale comunitario;</a:t>
            </a:r>
          </a:p>
          <a:p>
            <a:pPr marL="342900" marR="0" lvl="0" indent="-342900" algn="just" defTabSz="914400" rtl="0" eaLnBrk="1" fontAlgn="auto" latinLnBrk="0" hangingPunct="1">
              <a:lnSpc>
                <a:spcPct val="100000"/>
              </a:lnSpc>
              <a:spcBef>
                <a:spcPct val="20000"/>
              </a:spcBef>
              <a:spcAft>
                <a:spcPts val="0"/>
              </a:spcAft>
              <a:buClrTx/>
              <a:buSzTx/>
              <a:buFontTx/>
              <a:buChar char="-"/>
              <a:tabLst/>
              <a:defRPr/>
            </a:pPr>
            <a:r>
              <a:rPr kumimoji="0" lang="it-IT" sz="2400" b="0" i="0" u="none" strike="noStrike" kern="1200" cap="none" spc="0" normalizeH="0" baseline="0" noProof="0" dirty="0" smtClean="0">
                <a:ln>
                  <a:noFill/>
                </a:ln>
                <a:effectLst/>
                <a:uLnTx/>
                <a:uFillTx/>
                <a:latin typeface="+mn-lt"/>
                <a:ea typeface="+mn-ea"/>
                <a:cs typeface="+mn-cs"/>
              </a:rPr>
              <a:t>connettersi ai servizi digitali informatici, internet e radio televisivi degli immobili migliorando la capacità ricettiva e riducendo i costi.</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021288"/>
            <a:ext cx="8172400" cy="836713"/>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91680" cy="6858000"/>
          </a:xfrm>
          <a:prstGeom prst="rect">
            <a:avLst/>
          </a:prstGeom>
        </p:spPr>
      </p:pic>
      <p:sp>
        <p:nvSpPr>
          <p:cNvPr id="10" name="CasellaDiTesto 9"/>
          <p:cNvSpPr txBox="1"/>
          <p:nvPr/>
        </p:nvSpPr>
        <p:spPr>
          <a:xfrm>
            <a:off x="0" y="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5" name="Titolo 1"/>
          <p:cNvSpPr txBox="1">
            <a:spLocks/>
          </p:cNvSpPr>
          <p:nvPr/>
        </p:nvSpPr>
        <p:spPr>
          <a:xfrm>
            <a:off x="1691680" y="485800"/>
            <a:ext cx="745232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chemeClr val="tx1"/>
                </a:solidFill>
                <a:effectLst/>
                <a:uLnTx/>
                <a:uFillTx/>
                <a:latin typeface="+mj-lt"/>
                <a:ea typeface="+mj-ea"/>
                <a:cs typeface="+mj-cs"/>
              </a:rPr>
              <a:t>Digitalizzazione dei rapporti tra lo Sportello di Strada e i residenti</a:t>
            </a:r>
            <a:endParaRPr kumimoji="0" lang="it-IT"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egnaposto contenuto 2"/>
          <p:cNvSpPr txBox="1">
            <a:spLocks/>
          </p:cNvSpPr>
          <p:nvPr/>
        </p:nvSpPr>
        <p:spPr>
          <a:xfrm>
            <a:off x="1691680" y="1600201"/>
            <a:ext cx="7452320" cy="4421088"/>
          </a:xfrm>
          <a:prstGeom prst="rect">
            <a:avLst/>
          </a:prstGeom>
        </p:spPr>
        <p:txBody>
          <a:bodyPr vert="horz" lIns="91440" tIns="45720" rIns="91440" bIns="45720" rtlCol="0">
            <a:normAutofit/>
          </a:bodyPr>
          <a:lstStyle/>
          <a:p>
            <a:pPr lvl="0" algn="just">
              <a:spcBef>
                <a:spcPct val="20000"/>
              </a:spcBef>
            </a:pPr>
            <a:r>
              <a:rPr lang="it-IT" sz="2400" dirty="0" smtClean="0"/>
              <a:t>● </a:t>
            </a:r>
            <a:r>
              <a:rPr lang="it-IT" sz="2400" dirty="0" err="1" smtClean="0"/>
              <a:t>accompagnare</a:t>
            </a:r>
            <a:r>
              <a:rPr lang="it-IT" sz="2400" dirty="0" smtClean="0"/>
              <a:t> </a:t>
            </a:r>
            <a:r>
              <a:rPr kumimoji="0" lang="it-IT" sz="2400" b="0" i="0" u="none" strike="noStrike" kern="1200" cap="none" spc="0" normalizeH="0" baseline="0" noProof="0" dirty="0" smtClean="0">
                <a:ln>
                  <a:noFill/>
                </a:ln>
                <a:effectLst/>
                <a:uLnTx/>
                <a:uFillTx/>
                <a:latin typeface="+mn-lt"/>
                <a:ea typeface="+mn-ea"/>
                <a:cs typeface="+mn-cs"/>
              </a:rPr>
              <a:t>i processi partecipativi; </a:t>
            </a:r>
          </a:p>
          <a:p>
            <a:pPr lvl="0" algn="just">
              <a:spcBef>
                <a:spcPct val="20000"/>
              </a:spcBef>
            </a:pPr>
            <a:r>
              <a:rPr lang="it-IT" sz="2400" dirty="0" smtClean="0"/>
              <a:t>● </a:t>
            </a:r>
            <a:r>
              <a:rPr lang="it-IT" sz="2400" dirty="0" err="1" smtClean="0"/>
              <a:t>elaborare</a:t>
            </a:r>
            <a:r>
              <a:rPr lang="it-IT" sz="2400" dirty="0" smtClean="0"/>
              <a:t> </a:t>
            </a:r>
            <a:r>
              <a:rPr kumimoji="0" lang="it-IT" sz="2400" b="0" i="0" u="none" strike="noStrike" kern="1200" cap="none" spc="0" normalizeH="0" baseline="0" noProof="0" dirty="0" smtClean="0">
                <a:ln>
                  <a:noFill/>
                </a:ln>
                <a:effectLst/>
                <a:uLnTx/>
                <a:uFillTx/>
                <a:latin typeface="+mn-lt"/>
                <a:ea typeface="+mn-ea"/>
                <a:cs typeface="+mn-cs"/>
              </a:rPr>
              <a:t>e diffondere prontuari per facilitare la comunicazione e vademecum per favorire la civile convivenza e l’interculturalità;</a:t>
            </a:r>
          </a:p>
          <a:p>
            <a:pPr lvl="0" algn="just">
              <a:spcBef>
                <a:spcPct val="20000"/>
              </a:spcBef>
            </a:pPr>
            <a:r>
              <a:rPr lang="it-IT" sz="2400" dirty="0" smtClean="0"/>
              <a:t>● </a:t>
            </a:r>
            <a:r>
              <a:rPr lang="it-IT" sz="2400" dirty="0" err="1" smtClean="0"/>
              <a:t>semplificare</a:t>
            </a:r>
            <a:r>
              <a:rPr lang="it-IT" sz="2400" dirty="0" smtClean="0"/>
              <a:t> </a:t>
            </a:r>
            <a:r>
              <a:rPr kumimoji="0" lang="it-IT" sz="2400" b="0" i="0" u="none" strike="noStrike" kern="1200" cap="none" spc="0" normalizeH="0" baseline="0" noProof="0" dirty="0" smtClean="0">
                <a:ln>
                  <a:noFill/>
                </a:ln>
                <a:effectLst/>
                <a:uLnTx/>
                <a:uFillTx/>
                <a:latin typeface="+mn-lt"/>
                <a:ea typeface="+mn-ea"/>
                <a:cs typeface="+mn-cs"/>
              </a:rPr>
              <a:t>norme e procedure;</a:t>
            </a:r>
          </a:p>
          <a:p>
            <a:pPr lvl="0" algn="just">
              <a:spcBef>
                <a:spcPct val="20000"/>
              </a:spcBef>
            </a:pPr>
            <a:r>
              <a:rPr lang="it-IT" sz="2400" dirty="0" smtClean="0"/>
              <a:t>● </a:t>
            </a:r>
            <a:r>
              <a:rPr lang="it-IT" sz="2400" dirty="0" err="1" smtClean="0"/>
              <a:t>rendere</a:t>
            </a:r>
            <a:r>
              <a:rPr lang="it-IT" sz="2400" dirty="0" smtClean="0"/>
              <a:t> </a:t>
            </a:r>
            <a:r>
              <a:rPr kumimoji="0" lang="it-IT" sz="2400" b="0" i="0" u="none" strike="noStrike" kern="1200" cap="none" spc="0" normalizeH="0" baseline="0" noProof="0" dirty="0" smtClean="0">
                <a:ln>
                  <a:noFill/>
                </a:ln>
                <a:effectLst/>
                <a:uLnTx/>
                <a:uFillTx/>
                <a:latin typeface="+mn-lt"/>
                <a:ea typeface="+mn-ea"/>
                <a:cs typeface="+mn-cs"/>
              </a:rPr>
              <a:t>trasparenti i contratti di manutenzione e dei processi di affidamento;</a:t>
            </a:r>
          </a:p>
          <a:p>
            <a:pPr lvl="0" algn="just">
              <a:spcBef>
                <a:spcPct val="20000"/>
              </a:spcBef>
            </a:pPr>
            <a:r>
              <a:rPr lang="it-IT" sz="2400" dirty="0" smtClean="0"/>
              <a:t>● </a:t>
            </a:r>
            <a:r>
              <a:rPr lang="it-IT" sz="2400" dirty="0" err="1" smtClean="0"/>
              <a:t>curare</a:t>
            </a:r>
            <a:r>
              <a:rPr lang="it-IT" sz="2400" dirty="0" smtClean="0"/>
              <a:t> </a:t>
            </a:r>
            <a:r>
              <a:rPr kumimoji="0" lang="it-IT" sz="2400" b="0" i="0" u="none" strike="noStrike" kern="1200" cap="none" spc="0" normalizeH="0" baseline="0" noProof="0" dirty="0" smtClean="0">
                <a:ln>
                  <a:noFill/>
                </a:ln>
                <a:effectLst/>
                <a:uLnTx/>
                <a:uFillTx/>
                <a:latin typeface="+mn-lt"/>
                <a:ea typeface="+mn-ea"/>
                <a:cs typeface="+mn-cs"/>
              </a:rPr>
              <a:t>l’albo dei fornitori dei servizi: artigiani, imprese, ditte; tutte del quartiere per ottenere una riduzione dei costi e dei tempi d’intervento.</a:t>
            </a:r>
            <a:endParaRPr kumimoji="0" lang="it-IT" sz="24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165304"/>
            <a:ext cx="8172400" cy="692697"/>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91680" cy="6858000"/>
          </a:xfrm>
          <a:prstGeom prst="rect">
            <a:avLst/>
          </a:prstGeom>
        </p:spPr>
      </p:pic>
      <p:sp>
        <p:nvSpPr>
          <p:cNvPr id="10" name="CasellaDiTesto 9"/>
          <p:cNvSpPr txBox="1"/>
          <p:nvPr/>
        </p:nvSpPr>
        <p:spPr>
          <a:xfrm>
            <a:off x="0" y="-99392"/>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5" name="Titolo 1"/>
          <p:cNvSpPr txBox="1">
            <a:spLocks/>
          </p:cNvSpPr>
          <p:nvPr/>
        </p:nvSpPr>
        <p:spPr>
          <a:xfrm>
            <a:off x="1835696" y="346646"/>
            <a:ext cx="7164288" cy="77809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chemeClr val="tx1"/>
                </a:solidFill>
                <a:effectLst/>
                <a:uLnTx/>
                <a:uFillTx/>
                <a:latin typeface="+mj-lt"/>
                <a:ea typeface="+mj-ea"/>
                <a:cs typeface="+mj-cs"/>
              </a:rPr>
              <a:t>Creazione di attività innovative</a:t>
            </a:r>
            <a:endParaRPr kumimoji="0" lang="it-IT"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egnaposto contenuto 2"/>
          <p:cNvSpPr txBox="1">
            <a:spLocks/>
          </p:cNvSpPr>
          <p:nvPr/>
        </p:nvSpPr>
        <p:spPr>
          <a:xfrm>
            <a:off x="1691680" y="1052736"/>
            <a:ext cx="7452320" cy="5184576"/>
          </a:xfrm>
          <a:prstGeom prst="rect">
            <a:avLst/>
          </a:prstGeom>
        </p:spPr>
        <p:txBody>
          <a:bodyPr vert="horz" lIns="91440" tIns="45720" rIns="91440" bIns="45720" rtlCol="0">
            <a:normAutofit fontScale="55000" lnSpcReduction="20000"/>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it-IT" sz="3600" dirty="0" smtClean="0"/>
              <a:t>servizi</a:t>
            </a:r>
            <a:r>
              <a:rPr kumimoji="0" lang="it-IT" sz="3600" b="0" i="0" u="none" strike="noStrike" kern="1200" cap="none" spc="0" normalizeH="0" baseline="0" noProof="0" dirty="0" smtClean="0">
                <a:ln>
                  <a:noFill/>
                </a:ln>
                <a:effectLst/>
                <a:uLnTx/>
                <a:uFillTx/>
                <a:latin typeface="+mn-lt"/>
                <a:ea typeface="+mn-ea"/>
                <a:cs typeface="+mn-cs"/>
              </a:rPr>
              <a:t> agli anziani  non autosufficienti (badanti, orti</a:t>
            </a:r>
            <a:r>
              <a:rPr kumimoji="0" lang="it-IT" sz="3600" b="0" i="0" u="none" strike="noStrike" kern="1200" cap="none" spc="0" normalizeH="0" noProof="0" dirty="0" smtClean="0">
                <a:ln>
                  <a:noFill/>
                </a:ln>
                <a:effectLst/>
                <a:uLnTx/>
                <a:uFillTx/>
                <a:latin typeface="+mn-lt"/>
                <a:ea typeface="+mn-ea"/>
                <a:cs typeface="+mn-cs"/>
              </a:rPr>
              <a:t> sociali,</a:t>
            </a:r>
            <a:r>
              <a:rPr kumimoji="0" lang="it-IT" sz="3600" b="0" i="0" u="none" strike="noStrike" kern="1200" cap="none" spc="0" normalizeH="0" baseline="0" noProof="0" dirty="0" smtClean="0">
                <a:ln>
                  <a:noFill/>
                </a:ln>
                <a:effectLst/>
                <a:uLnTx/>
                <a:uFillTx/>
                <a:latin typeface="+mn-lt"/>
                <a:ea typeface="+mn-ea"/>
                <a:cs typeface="+mn-cs"/>
              </a:rPr>
              <a:t> ecc.);</a:t>
            </a:r>
          </a:p>
          <a:p>
            <a:pPr algn="just">
              <a:spcBef>
                <a:spcPct val="20000"/>
              </a:spcBef>
            </a:pPr>
            <a:r>
              <a:rPr lang="it-IT" sz="3400" dirty="0" smtClean="0"/>
              <a:t>servizi </a:t>
            </a:r>
            <a:r>
              <a:rPr lang="it-IT" sz="3400" dirty="0"/>
              <a:t>all’infanzia (baby-sitter, </a:t>
            </a:r>
            <a:r>
              <a:rPr lang="it-IT" sz="3600" dirty="0"/>
              <a:t>creazione di asili nido - </a:t>
            </a:r>
            <a:r>
              <a:rPr lang="it-IT" sz="3600" dirty="0" err="1"/>
              <a:t>Tagesmutter</a:t>
            </a:r>
            <a:r>
              <a:rPr lang="it-IT" sz="3600" dirty="0"/>
              <a:t> gestiti da una mamma nel proprio </a:t>
            </a:r>
            <a:r>
              <a:rPr lang="it-IT" sz="3600" dirty="0" smtClean="0"/>
              <a:t>appartamento, creazione di </a:t>
            </a:r>
            <a:r>
              <a:rPr lang="it-IT" sz="3600" dirty="0" err="1" smtClean="0"/>
              <a:t>agrinidi</a:t>
            </a:r>
            <a:r>
              <a:rPr lang="it-IT" sz="3600" dirty="0" smtClean="0"/>
              <a:t>, ecc.) ;</a:t>
            </a:r>
            <a:endParaRPr kumimoji="0" lang="it-IT" sz="3600" b="0" i="0" u="none" strike="noStrike" kern="1200" cap="none" spc="0" normalizeH="0" baseline="0" noProof="0" dirty="0" smtClean="0">
              <a:ln>
                <a:noFill/>
              </a:ln>
              <a:effectLst/>
              <a:uLnTx/>
              <a:uFillTx/>
              <a:latin typeface="+mn-lt"/>
              <a:ea typeface="+mn-ea"/>
              <a:cs typeface="+mn-cs"/>
            </a:endParaRPr>
          </a:p>
          <a:p>
            <a:pPr algn="just">
              <a:spcBef>
                <a:spcPct val="20000"/>
              </a:spcBef>
            </a:pPr>
            <a:r>
              <a:rPr lang="it-IT" sz="3600" dirty="0" smtClean="0"/>
              <a:t>servizi educativi (accompagnamento </a:t>
            </a:r>
            <a:r>
              <a:rPr kumimoji="0" lang="it-IT" sz="3600" b="0" i="0" u="none" strike="noStrike" kern="1200" cap="none" spc="0" normalizeH="0" baseline="0" noProof="0" dirty="0" smtClean="0">
                <a:ln>
                  <a:noFill/>
                </a:ln>
                <a:effectLst/>
                <a:uLnTx/>
                <a:uFillTx/>
                <a:latin typeface="+mn-lt"/>
                <a:ea typeface="+mn-ea"/>
                <a:cs typeface="+mn-cs"/>
              </a:rPr>
              <a:t>e ritiro</a:t>
            </a:r>
            <a:r>
              <a:rPr kumimoji="0" lang="it-IT" sz="3600" b="0" i="0" u="none" strike="noStrike" kern="1200" cap="none" spc="0" normalizeH="0" noProof="0" dirty="0" smtClean="0">
                <a:ln>
                  <a:noFill/>
                </a:ln>
                <a:effectLst/>
                <a:uLnTx/>
                <a:uFillTx/>
                <a:latin typeface="+mn-lt"/>
                <a:ea typeface="+mn-ea"/>
                <a:cs typeface="+mn-cs"/>
              </a:rPr>
              <a:t> </a:t>
            </a:r>
            <a:r>
              <a:rPr kumimoji="0" lang="it-IT" sz="3600" b="0" i="0" u="none" strike="noStrike" kern="1200" cap="none" spc="0" normalizeH="0" baseline="0" noProof="0" dirty="0" smtClean="0">
                <a:ln>
                  <a:noFill/>
                </a:ln>
                <a:effectLst/>
                <a:uLnTx/>
                <a:uFillTx/>
                <a:latin typeface="+mn-lt"/>
                <a:ea typeface="+mn-ea"/>
                <a:cs typeface="+mn-cs"/>
              </a:rPr>
              <a:t>dalla scuola e dai luoghi delle attività sportive, insegnamento  lingua italiana agli immigrati, ripetizioni per studenti in difficoltà, percorsi di educazione-formazione-lavoro di minori in difficoltà</a:t>
            </a:r>
            <a:r>
              <a:rPr kumimoji="0" lang="it-IT" sz="3600" b="0" i="0" u="none" strike="noStrike" kern="1200" cap="none" spc="0" normalizeH="0" noProof="0" dirty="0" smtClean="0">
                <a:ln>
                  <a:noFill/>
                </a:ln>
                <a:effectLst/>
                <a:uLnTx/>
                <a:uFillTx/>
                <a:latin typeface="+mn-lt"/>
                <a:ea typeface="+mn-ea"/>
                <a:cs typeface="+mn-cs"/>
              </a:rPr>
              <a:t> presso</a:t>
            </a:r>
            <a:r>
              <a:rPr kumimoji="0" lang="it-IT" sz="3600" b="0" i="0" u="none" strike="noStrike" kern="1200" cap="none" spc="0" normalizeH="0" baseline="0" noProof="0" dirty="0" smtClean="0">
                <a:ln>
                  <a:noFill/>
                </a:ln>
                <a:effectLst/>
                <a:uLnTx/>
                <a:uFillTx/>
                <a:latin typeface="+mn-lt"/>
                <a:ea typeface="+mn-ea"/>
                <a:cs typeface="+mn-cs"/>
              </a:rPr>
              <a:t> fattorie sociali,</a:t>
            </a:r>
            <a:r>
              <a:rPr kumimoji="0" lang="it-IT" sz="3600" b="0" i="0" u="none" strike="noStrike" kern="1200" cap="none" spc="0" normalizeH="0" noProof="0" dirty="0" smtClean="0">
                <a:ln>
                  <a:noFill/>
                </a:ln>
                <a:effectLst/>
                <a:uLnTx/>
                <a:uFillTx/>
                <a:latin typeface="+mn-lt"/>
                <a:ea typeface="+mn-ea"/>
                <a:cs typeface="+mn-cs"/>
              </a:rPr>
              <a:t> </a:t>
            </a:r>
            <a:r>
              <a:rPr kumimoji="0" lang="it-IT" sz="3600" b="0" i="0" u="none" strike="noStrike" kern="1200" cap="none" spc="0" normalizeH="0" baseline="0" noProof="0" dirty="0" smtClean="0">
                <a:ln>
                  <a:noFill/>
                </a:ln>
                <a:effectLst/>
                <a:uLnTx/>
                <a:uFillTx/>
                <a:latin typeface="+mn-lt"/>
                <a:ea typeface="+mn-ea"/>
                <a:cs typeface="+mn-cs"/>
              </a:rPr>
              <a:t>ecc.);</a:t>
            </a:r>
          </a:p>
          <a:p>
            <a:pPr algn="just">
              <a:spcBef>
                <a:spcPct val="20000"/>
              </a:spcBef>
            </a:pPr>
            <a:r>
              <a:rPr lang="it-IT" sz="3600" dirty="0" smtClean="0"/>
              <a:t>servizi per le persone svantaggiate (inserimento socio-lavorativo e  attività terapeutico-riabilitative in fattorie sociali;</a:t>
            </a:r>
            <a:endParaRPr kumimoji="0" lang="it-IT" sz="3600" b="0" i="0" u="none" strike="noStrike" kern="1200" cap="none" spc="0" normalizeH="0" baseline="0" noProof="0" dirty="0" smtClean="0">
              <a:ln>
                <a:noFill/>
              </a:ln>
              <a:effectLst/>
              <a:uLnTx/>
              <a:uFillTx/>
              <a:latin typeface="+mn-lt"/>
              <a:ea typeface="+mn-ea"/>
              <a:cs typeface="+mn-cs"/>
            </a:endParaRPr>
          </a:p>
          <a:p>
            <a:pPr algn="just">
              <a:spcBef>
                <a:spcPct val="20000"/>
              </a:spcBef>
            </a:pPr>
            <a:r>
              <a:rPr lang="it-IT" sz="3600" dirty="0" smtClean="0"/>
              <a:t>organizzazione </a:t>
            </a:r>
            <a:r>
              <a:rPr kumimoji="0" lang="it-IT" sz="3600" b="0" i="0" u="none" strike="noStrike" kern="1200" cap="none" spc="0" normalizeH="0" baseline="0" noProof="0" dirty="0" smtClean="0">
                <a:ln>
                  <a:noFill/>
                </a:ln>
                <a:effectLst/>
                <a:uLnTx/>
                <a:uFillTx/>
                <a:latin typeface="+mn-lt"/>
                <a:ea typeface="+mn-ea"/>
                <a:cs typeface="+mn-cs"/>
              </a:rPr>
              <a:t>della banca del tempo; </a:t>
            </a:r>
          </a:p>
          <a:p>
            <a:pPr algn="just">
              <a:spcBef>
                <a:spcPct val="20000"/>
              </a:spcBef>
            </a:pPr>
            <a:r>
              <a:rPr lang="it-IT" sz="3600" dirty="0" smtClean="0"/>
              <a:t>servizi </a:t>
            </a:r>
            <a:r>
              <a:rPr kumimoji="0" lang="it-IT" sz="3600" b="0" i="0" u="none" strike="noStrike" kern="1200" cap="none" spc="0" normalizeH="0" baseline="0" noProof="0" dirty="0" smtClean="0">
                <a:ln>
                  <a:noFill/>
                </a:ln>
                <a:effectLst/>
                <a:uLnTx/>
                <a:uFillTx/>
                <a:latin typeface="+mn-lt"/>
                <a:ea typeface="+mn-ea"/>
                <a:cs typeface="+mn-cs"/>
              </a:rPr>
              <a:t>comuni di lavanderia e stireria in aree condominiali, per ridurre le spese e i costi ecologici;</a:t>
            </a:r>
          </a:p>
          <a:p>
            <a:pPr algn="just">
              <a:spcBef>
                <a:spcPct val="20000"/>
              </a:spcBef>
            </a:pPr>
            <a:r>
              <a:rPr lang="it-IT" sz="3600" dirty="0" smtClean="0"/>
              <a:t>creazione </a:t>
            </a:r>
            <a:r>
              <a:rPr kumimoji="0" lang="it-IT" sz="3600" b="0" i="0" u="none" strike="noStrike" kern="1200" cap="none" spc="0" normalizeH="0" baseline="0" noProof="0" dirty="0" smtClean="0">
                <a:ln>
                  <a:noFill/>
                </a:ln>
                <a:effectLst/>
                <a:uLnTx/>
                <a:uFillTx/>
                <a:latin typeface="+mn-lt"/>
                <a:ea typeface="+mn-ea"/>
                <a:cs typeface="+mn-cs"/>
              </a:rPr>
              <a:t>di spazi condominiali attrezzati per il gioco dei bambini, per la produzione fai da te (falegnameria, ceramica, conserve, ecc.), per l’organizzazione di concerti e spettacoli;</a:t>
            </a:r>
            <a:endParaRPr lang="it-IT" sz="3600" dirty="0"/>
          </a:p>
          <a:p>
            <a:pPr algn="just">
              <a:spcBef>
                <a:spcPct val="20000"/>
              </a:spcBef>
            </a:pPr>
            <a:r>
              <a:rPr lang="it-IT" sz="3600" dirty="0"/>
              <a:t>s</a:t>
            </a:r>
            <a:r>
              <a:rPr lang="it-IT" sz="3600" dirty="0" smtClean="0"/>
              <a:t>ervizi per gli «amici a quattro zampe» (dog-sitter, gestione </a:t>
            </a:r>
            <a:r>
              <a:rPr kumimoji="0" lang="it-IT" sz="3600" b="0" i="0" u="none" strike="noStrike" kern="1200" cap="none" spc="0" normalizeH="0" baseline="0" noProof="0" dirty="0" smtClean="0">
                <a:ln>
                  <a:noFill/>
                </a:ln>
                <a:effectLst/>
                <a:uLnTx/>
                <a:uFillTx/>
                <a:latin typeface="+mn-lt"/>
                <a:ea typeface="+mn-ea"/>
                <a:cs typeface="+mn-cs"/>
              </a:rPr>
              <a:t>di aree ludiche per cani all’interno di aree verdi pubbliche, private o collettive).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021288"/>
            <a:ext cx="8172400" cy="836713"/>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91680" cy="6858000"/>
          </a:xfrm>
          <a:prstGeom prst="rect">
            <a:avLst/>
          </a:prstGeom>
        </p:spPr>
      </p:pic>
      <p:sp>
        <p:nvSpPr>
          <p:cNvPr id="10" name="CasellaDiTesto 9"/>
          <p:cNvSpPr txBox="1"/>
          <p:nvPr/>
        </p:nvSpPr>
        <p:spPr>
          <a:xfrm>
            <a:off x="0" y="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5" name="Titolo 1"/>
          <p:cNvSpPr txBox="1">
            <a:spLocks/>
          </p:cNvSpPr>
          <p:nvPr/>
        </p:nvSpPr>
        <p:spPr>
          <a:xfrm>
            <a:off x="1691680" y="764704"/>
            <a:ext cx="7271792" cy="936104"/>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400" b="1" u="none" strike="noStrike" kern="1200" cap="none" spc="0" normalizeH="0" baseline="0" noProof="0" dirty="0" err="1" smtClean="0">
                <a:ln>
                  <a:noFill/>
                </a:ln>
                <a:solidFill>
                  <a:schemeClr val="tx1"/>
                </a:solidFill>
                <a:effectLst/>
                <a:uLnTx/>
                <a:uFillTx/>
                <a:latin typeface="+mj-lt"/>
                <a:ea typeface="+mj-ea"/>
                <a:cs typeface="+mj-cs"/>
              </a:rPr>
              <a:t>Inverdimento</a:t>
            </a:r>
            <a:r>
              <a:rPr kumimoji="0" lang="it-IT" sz="3400" b="1" u="none" strike="noStrike" kern="1200" cap="none" spc="0" normalizeH="0" baseline="0" noProof="0" dirty="0" smtClean="0">
                <a:ln>
                  <a:noFill/>
                </a:ln>
                <a:solidFill>
                  <a:schemeClr val="tx1"/>
                </a:solidFill>
                <a:effectLst/>
                <a:uLnTx/>
                <a:uFillTx/>
                <a:latin typeface="+mj-lt"/>
                <a:ea typeface="+mj-ea"/>
                <a:cs typeface="+mj-cs"/>
              </a:rPr>
              <a:t> del grigio urbano bonificato</a:t>
            </a:r>
            <a:r>
              <a:rPr kumimoji="0" lang="it-IT" sz="4400" b="0" i="0" u="none" strike="noStrike" kern="1200" cap="none" spc="0" normalizeH="0" baseline="0" noProof="0" dirty="0" smtClean="0">
                <a:ln>
                  <a:noFill/>
                </a:ln>
                <a:solidFill>
                  <a:schemeClr val="tx1"/>
                </a:solidFill>
                <a:effectLst/>
                <a:uLnTx/>
                <a:uFillTx/>
                <a:latin typeface="+mj-lt"/>
                <a:ea typeface="+mj-ea"/>
                <a:cs typeface="+mj-cs"/>
              </a:rPr>
              <a:t/>
            </a:r>
            <a:br>
              <a:rPr kumimoji="0" lang="it-IT" sz="4400" b="0" i="0" u="none" strike="noStrike" kern="1200" cap="none" spc="0" normalizeH="0" baseline="0" noProof="0" dirty="0" smtClean="0">
                <a:ln>
                  <a:noFill/>
                </a:ln>
                <a:solidFill>
                  <a:schemeClr val="tx1"/>
                </a:solidFill>
                <a:effectLst/>
                <a:uLnTx/>
                <a:uFillTx/>
                <a:latin typeface="+mj-lt"/>
                <a:ea typeface="+mj-ea"/>
                <a:cs typeface="+mj-cs"/>
              </a:rPr>
            </a:br>
            <a:endParaRPr kumimoji="0" lang="it-IT"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Segnaposto contenuto 2"/>
          <p:cNvSpPr txBox="1">
            <a:spLocks/>
          </p:cNvSpPr>
          <p:nvPr/>
        </p:nvSpPr>
        <p:spPr>
          <a:xfrm>
            <a:off x="1691680" y="1600200"/>
            <a:ext cx="7452320" cy="4421088"/>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it-IT" sz="2400" dirty="0"/>
              <a:t>m</a:t>
            </a:r>
            <a:r>
              <a:rPr kumimoji="0" lang="it-IT" sz="2400" b="0" i="0" u="none" strike="noStrike" kern="1200" cap="none" spc="0" normalizeH="0" baseline="0" noProof="0" dirty="0" err="1" smtClean="0">
                <a:ln>
                  <a:noFill/>
                </a:ln>
                <a:effectLst/>
                <a:uLnTx/>
                <a:uFillTx/>
                <a:latin typeface="+mn-lt"/>
                <a:ea typeface="+mn-ea"/>
                <a:cs typeface="+mn-cs"/>
              </a:rPr>
              <a:t>olti</a:t>
            </a:r>
            <a:r>
              <a:rPr kumimoji="0" lang="it-IT" sz="2400" b="0" i="0" u="none" strike="noStrike" kern="1200" cap="none" spc="0" normalizeH="0" baseline="0" noProof="0" dirty="0" smtClean="0">
                <a:ln>
                  <a:noFill/>
                </a:ln>
                <a:effectLst/>
                <a:uLnTx/>
                <a:uFillTx/>
                <a:latin typeface="+mn-lt"/>
                <a:ea typeface="+mn-ea"/>
                <a:cs typeface="+mn-cs"/>
              </a:rPr>
              <a:t> comuni hanno già predisposto dei regolamenti per gestire la fruizione di aree verdi e  di orti sociali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it-IT" sz="2400" dirty="0" smtClean="0"/>
              <a:t>l</a:t>
            </a:r>
            <a:r>
              <a:rPr kumimoji="0" lang="it-IT" sz="2400" b="0" i="0" u="none" strike="noStrike" kern="1200" cap="none" spc="0" normalizeH="0" baseline="0" noProof="0" dirty="0" smtClean="0">
                <a:ln>
                  <a:noFill/>
                </a:ln>
                <a:effectLst/>
                <a:uLnTx/>
                <a:uFillTx/>
                <a:latin typeface="+mn-lt"/>
                <a:ea typeface="+mn-ea"/>
                <a:cs typeface="+mn-cs"/>
              </a:rPr>
              <a:t>e iniziative si possono sviluppare anche in aree private o di proprietà collettiva</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favorire la nascita di vere e proprie imprese di servizi per fare in modo che i cittadini ricevano servizi efficienti a costi contenuti non solo in aree aperte ma anche all’interno delle proprie abitazioni, terrazzi o sui tetti</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it-IT" sz="2400" dirty="0"/>
              <a:t>c</a:t>
            </a:r>
            <a:r>
              <a:rPr lang="it-IT" sz="2400" dirty="0" smtClean="0"/>
              <a:t>reare una rete solidale tra agricolture civili e ristorazione collettiva (nuovi modelli di welfare nell’ambito del «gusto riflessivo») </a:t>
            </a:r>
            <a:endParaRPr kumimoji="0" lang="it-IT" sz="2400"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021288"/>
            <a:ext cx="8172400" cy="836713"/>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91680" cy="6858000"/>
          </a:xfrm>
          <a:prstGeom prst="rect">
            <a:avLst/>
          </a:prstGeom>
        </p:spPr>
      </p:pic>
      <p:sp>
        <p:nvSpPr>
          <p:cNvPr id="10" name="CasellaDiTesto 9"/>
          <p:cNvSpPr txBox="1"/>
          <p:nvPr/>
        </p:nvSpPr>
        <p:spPr>
          <a:xfrm>
            <a:off x="0" y="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5" name="Titolo 1"/>
          <p:cNvSpPr txBox="1">
            <a:spLocks/>
          </p:cNvSpPr>
          <p:nvPr/>
        </p:nvSpPr>
        <p:spPr>
          <a:xfrm>
            <a:off x="1691680" y="274638"/>
            <a:ext cx="745232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t-IT" sz="2800" b="1" i="0" u="none" strike="noStrike" kern="1200" cap="none" spc="0" normalizeH="0" baseline="0" noProof="0" dirty="0" smtClean="0">
              <a:ln>
                <a:noFill/>
              </a:ln>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smtClean="0">
                <a:ln>
                  <a:noFill/>
                </a:ln>
                <a:effectLst/>
                <a:uLnTx/>
                <a:uFillTx/>
                <a:latin typeface="+mj-lt"/>
                <a:ea typeface="+mj-ea"/>
                <a:cs typeface="+mj-cs"/>
              </a:rPr>
              <a:t>Orti sui tetti</a:t>
            </a:r>
            <a:endParaRPr kumimoji="0" lang="it-IT" sz="3200" b="1" i="0" u="none" strike="noStrike" kern="1200" cap="none" spc="0" normalizeH="0" baseline="0" noProof="0" dirty="0">
              <a:ln>
                <a:noFill/>
              </a:ln>
              <a:effectLst/>
              <a:uLnTx/>
              <a:uFillTx/>
              <a:latin typeface="+mj-lt"/>
              <a:ea typeface="+mj-ea"/>
              <a:cs typeface="+mj-cs"/>
            </a:endParaRPr>
          </a:p>
        </p:txBody>
      </p:sp>
      <p:sp>
        <p:nvSpPr>
          <p:cNvPr id="6" name="Segnaposto contenuto 2"/>
          <p:cNvSpPr txBox="1">
            <a:spLocks/>
          </p:cNvSpPr>
          <p:nvPr/>
        </p:nvSpPr>
        <p:spPr>
          <a:xfrm>
            <a:off x="1691680" y="1484784"/>
            <a:ext cx="7452320" cy="4421088"/>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catturano CO2 e le emissioni nocive nell'aria,</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creano benessere psicofisico delle persone coinvolte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favoriscono  la biodiversità animale, in quanto gli uccelli possono tornare a nidificare tra i giardini pensili</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hanno un effetto isolante perché assorbono i rumori del traffico e d'estate riducono il calore di diversi gradi, apportando risparmi notevoli sulle bollette energetiche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sono stati inclusi nella lista degli interventi di riqualificazione energetica per i quali è prevista una detrazione fiscale del 65%</a:t>
            </a:r>
            <a:endParaRPr kumimoji="0" lang="it-IT" sz="24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021288"/>
            <a:ext cx="8172400" cy="836713"/>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91680" cy="6858000"/>
          </a:xfrm>
          <a:prstGeom prst="rect">
            <a:avLst/>
          </a:prstGeom>
        </p:spPr>
      </p:pic>
      <p:sp>
        <p:nvSpPr>
          <p:cNvPr id="10" name="CasellaDiTesto 9"/>
          <p:cNvSpPr txBox="1"/>
          <p:nvPr/>
        </p:nvSpPr>
        <p:spPr>
          <a:xfrm>
            <a:off x="0" y="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5" name="Titolo 1"/>
          <p:cNvSpPr txBox="1">
            <a:spLocks/>
          </p:cNvSpPr>
          <p:nvPr/>
        </p:nvSpPr>
        <p:spPr>
          <a:xfrm>
            <a:off x="1691680" y="476672"/>
            <a:ext cx="745232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chemeClr val="tx1"/>
                </a:solidFill>
                <a:effectLst/>
                <a:uLnTx/>
                <a:uFillTx/>
                <a:latin typeface="+mj-lt"/>
                <a:ea typeface="+mj-ea"/>
                <a:cs typeface="+mj-cs"/>
              </a:rPr>
              <a:t>Costruzione di reti di economia civile</a:t>
            </a:r>
            <a:endParaRPr kumimoji="0" lang="it-IT"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egnaposto contenuto 2"/>
          <p:cNvSpPr txBox="1">
            <a:spLocks/>
          </p:cNvSpPr>
          <p:nvPr/>
        </p:nvSpPr>
        <p:spPr>
          <a:xfrm>
            <a:off x="1691680" y="1600200"/>
            <a:ext cx="7452320" cy="4421088"/>
          </a:xfrm>
          <a:prstGeom prst="rect">
            <a:avLst/>
          </a:prstGeom>
        </p:spPr>
        <p:txBody>
          <a:bodyPr vert="horz" lIns="91440" tIns="45720" rIns="91440" bIns="45720" rtlCol="0">
            <a:normAutofit fontScale="70000" lnSpcReduction="20000"/>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3200" b="0" i="0" u="none" strike="noStrike" kern="1200" cap="none" spc="0" normalizeH="0" baseline="0" noProof="0" dirty="0" smtClean="0">
                <a:ln>
                  <a:noFill/>
                </a:ln>
                <a:effectLst/>
                <a:uLnTx/>
                <a:uFillTx/>
                <a:latin typeface="+mn-lt"/>
                <a:ea typeface="+mn-ea"/>
                <a:cs typeface="+mn-cs"/>
              </a:rPr>
              <a:t>promuovere la nascita di </a:t>
            </a:r>
            <a:r>
              <a:rPr kumimoji="0" lang="it-IT" sz="3200" b="0" i="0" u="none" strike="noStrike" kern="1200" cap="none" spc="0" normalizeH="0" baseline="0" noProof="0" dirty="0" err="1" smtClean="0">
                <a:ln>
                  <a:noFill/>
                </a:ln>
                <a:effectLst/>
                <a:uLnTx/>
                <a:uFillTx/>
                <a:latin typeface="+mn-lt"/>
                <a:ea typeface="+mn-ea"/>
                <a:cs typeface="+mn-cs"/>
              </a:rPr>
              <a:t>farmer</a:t>
            </a:r>
            <a:r>
              <a:rPr kumimoji="0" lang="it-IT" sz="3200" b="0" i="0" u="none" strike="noStrike" kern="1200" cap="none" spc="0" normalizeH="0" baseline="0" noProof="0" dirty="0" smtClean="0">
                <a:ln>
                  <a:noFill/>
                </a:ln>
                <a:effectLst/>
                <a:uLnTx/>
                <a:uFillTx/>
                <a:latin typeface="+mn-lt"/>
                <a:ea typeface="+mn-ea"/>
                <a:cs typeface="+mn-cs"/>
              </a:rPr>
              <a:t> market e di gruppi di acquisto solidali (Gas) in collaborazione con produttori agricoli locali (inserire il condominio di strada nelle reti esistenti con l’accortezza di creare sinergie coi negozi specializzati del fresco e del bio)</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3200" b="0" i="0" u="none" strike="noStrike" kern="1200" cap="none" spc="0" normalizeH="0" baseline="0" noProof="0" dirty="0" smtClean="0">
                <a:ln>
                  <a:noFill/>
                </a:ln>
                <a:effectLst/>
                <a:uLnTx/>
                <a:uFillTx/>
                <a:latin typeface="+mn-lt"/>
                <a:ea typeface="+mn-ea"/>
                <a:cs typeface="+mn-cs"/>
              </a:rPr>
              <a:t>diffondere e favorire lo spirito di collaborazione e di reciprocità, evitando che le iniziative muoiano per via di una competizione spinta</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3200" b="0" i="0" u="none" strike="noStrike" kern="1200" cap="none" spc="0" normalizeH="0" baseline="0" noProof="0" dirty="0" smtClean="0">
                <a:ln>
                  <a:noFill/>
                </a:ln>
                <a:effectLst/>
                <a:uLnTx/>
                <a:uFillTx/>
                <a:latin typeface="+mn-lt"/>
                <a:ea typeface="+mn-ea"/>
                <a:cs typeface="+mn-cs"/>
              </a:rPr>
              <a:t>promuovere la creatività, a partire dal graffitismo che ha assunto il carattere di una </a:t>
            </a:r>
            <a:r>
              <a:rPr kumimoji="0" lang="it-IT" sz="3200" b="0" i="0" u="none" strike="noStrike" kern="1200" cap="none" spc="0" normalizeH="0" baseline="0" noProof="0" dirty="0" smtClean="0">
                <a:ln>
                  <a:noFill/>
                </a:ln>
                <a:effectLst/>
                <a:uLnTx/>
                <a:uFillTx/>
                <a:latin typeface="+mn-lt"/>
                <a:ea typeface="+mn-ea"/>
                <a:cs typeface="+mn-cs"/>
              </a:rPr>
              <a:t>vera e </a:t>
            </a:r>
            <a:r>
              <a:rPr kumimoji="0" lang="it-IT" sz="3200" b="0" i="0" u="none" strike="noStrike" kern="1200" cap="none" spc="0" normalizeH="0" baseline="0" noProof="0" dirty="0" smtClean="0">
                <a:ln>
                  <a:noFill/>
                </a:ln>
                <a:effectLst/>
                <a:uLnTx/>
                <a:uFillTx/>
                <a:latin typeface="+mn-lt"/>
                <a:ea typeface="+mn-ea"/>
                <a:cs typeface="+mn-cs"/>
              </a:rPr>
              <a:t>propria produzione artistica (arte di strada) per decorare le pareti di palazzi o muri di cinta</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3200" b="0" i="0" u="none" strike="noStrike" kern="1200" cap="none" spc="0" normalizeH="0" baseline="0" noProof="0" dirty="0" smtClean="0">
                <a:ln>
                  <a:noFill/>
                </a:ln>
                <a:effectLst/>
                <a:uLnTx/>
                <a:uFillTx/>
                <a:latin typeface="+mn-lt"/>
                <a:ea typeface="+mn-ea"/>
                <a:cs typeface="+mn-cs"/>
              </a:rPr>
              <a:t>contribuire alla memorialistica della Resistenza,  che vede diffondersi l’uso di incidere il nome dei martiri sui mattoni dei marciapiedi  delle loro abitazioni; un uso che si può collegare ai percorsi storici presenti nei quartieri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021288"/>
            <a:ext cx="8172400" cy="836713"/>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91680" cy="6858000"/>
          </a:xfrm>
          <a:prstGeom prst="rect">
            <a:avLst/>
          </a:prstGeom>
        </p:spPr>
      </p:pic>
      <p:sp>
        <p:nvSpPr>
          <p:cNvPr id="10" name="CasellaDiTesto 9"/>
          <p:cNvSpPr txBox="1"/>
          <p:nvPr/>
        </p:nvSpPr>
        <p:spPr>
          <a:xfrm>
            <a:off x="0" y="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5" name="Titolo 1"/>
          <p:cNvSpPr txBox="1">
            <a:spLocks/>
          </p:cNvSpPr>
          <p:nvPr/>
        </p:nvSpPr>
        <p:spPr>
          <a:xfrm>
            <a:off x="1691680" y="620688"/>
            <a:ext cx="7344816" cy="1584176"/>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chemeClr val="tx1"/>
                </a:solidFill>
                <a:effectLst/>
                <a:uLnTx/>
                <a:uFillTx/>
                <a:latin typeface="+mj-lt"/>
                <a:ea typeface="+mj-ea"/>
                <a:cs typeface="+mj-cs"/>
              </a:rPr>
              <a:t>Condominio di strada = comunità di persone che amplia in modo autonomo e condiviso il ventaglio  dei propri compiti e servizi d’interesse collettivo </a:t>
            </a:r>
            <a:endParaRPr kumimoji="0" lang="it-IT"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egnaposto contenuto 2"/>
          <p:cNvSpPr txBox="1">
            <a:spLocks/>
          </p:cNvSpPr>
          <p:nvPr/>
        </p:nvSpPr>
        <p:spPr>
          <a:xfrm>
            <a:off x="1691680" y="2420888"/>
            <a:ext cx="7452320" cy="3816424"/>
          </a:xfrm>
          <a:prstGeom prst="rect">
            <a:avLst/>
          </a:prstGeom>
        </p:spPr>
        <p:txBody>
          <a:bodyPr vert="horz" lIns="91440" tIns="45720" rIns="91440" bIns="45720" rtlCol="0">
            <a:normAutofit lnSpcReduction="10000"/>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abbandonare sia la visione individualista che quella statalista del diritto alla casa;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assumere un approccio relazionale, collaborativo, fraternizzante, di vicinato, di comunità;</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reinventare il diritto-dovere di una comunità di autoregolarsi e </a:t>
            </a:r>
            <a:r>
              <a:rPr kumimoji="0" lang="it-IT" sz="2400" b="0" i="0" u="none" strike="noStrike" kern="1200" cap="none" spc="0" normalizeH="0" baseline="0" noProof="0" dirty="0" err="1" smtClean="0">
                <a:ln>
                  <a:noFill/>
                </a:ln>
                <a:effectLst/>
                <a:uLnTx/>
                <a:uFillTx/>
                <a:latin typeface="+mn-lt"/>
                <a:ea typeface="+mn-ea"/>
                <a:cs typeface="+mn-cs"/>
              </a:rPr>
              <a:t>autorganizzarsi</a:t>
            </a:r>
            <a:r>
              <a:rPr kumimoji="0" lang="it-IT" sz="2400" b="0" i="0" u="none" strike="noStrike" kern="1200" cap="none" spc="0" normalizeH="0" baseline="0" noProof="0" dirty="0" smtClean="0">
                <a:ln>
                  <a:noFill/>
                </a:ln>
                <a:effectLst/>
                <a:uLnTx/>
                <a:uFillTx/>
                <a:latin typeface="+mn-lt"/>
                <a:ea typeface="+mn-ea"/>
                <a:cs typeface="+mn-cs"/>
              </a:rPr>
              <a:t> per gestire una serie di problematiche che riguardano i condomini, il fronte strada e le aree pubbliche adiacenti ai caseggiati in cui essi vivono, senza attendere che tale diritto sia concesso dallo Stato.</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021288"/>
            <a:ext cx="8172400" cy="836713"/>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91680" cy="6858000"/>
          </a:xfrm>
          <a:prstGeom prst="rect">
            <a:avLst/>
          </a:prstGeom>
        </p:spPr>
      </p:pic>
      <p:sp>
        <p:nvSpPr>
          <p:cNvPr id="10" name="CasellaDiTesto 9"/>
          <p:cNvSpPr txBox="1"/>
          <p:nvPr/>
        </p:nvSpPr>
        <p:spPr>
          <a:xfrm>
            <a:off x="0" y="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5" name="Titolo 1"/>
          <p:cNvSpPr txBox="1">
            <a:spLocks/>
          </p:cNvSpPr>
          <p:nvPr/>
        </p:nvSpPr>
        <p:spPr>
          <a:xfrm>
            <a:off x="1691680" y="274638"/>
            <a:ext cx="745232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chemeClr val="tx1"/>
                </a:solidFill>
                <a:effectLst/>
                <a:uLnTx/>
                <a:uFillTx/>
                <a:latin typeface="+mj-lt"/>
                <a:ea typeface="+mj-ea"/>
                <a:cs typeface="+mj-cs"/>
              </a:rPr>
              <a:t>Ulteriori attività</a:t>
            </a:r>
            <a:endParaRPr kumimoji="0" lang="it-IT"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egnaposto contenuto 2"/>
          <p:cNvSpPr txBox="1">
            <a:spLocks/>
          </p:cNvSpPr>
          <p:nvPr/>
        </p:nvSpPr>
        <p:spPr>
          <a:xfrm>
            <a:off x="1799184" y="1052736"/>
            <a:ext cx="7344816" cy="4968552"/>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it-IT" sz="2200" dirty="0"/>
              <a:t>c</a:t>
            </a:r>
            <a:r>
              <a:rPr kumimoji="0" lang="it-IT" sz="2200" b="0" i="0" u="none" strike="noStrike" kern="1200" cap="none" spc="0" normalizeH="0" baseline="0" noProof="0" dirty="0" err="1" smtClean="0">
                <a:ln>
                  <a:noFill/>
                </a:ln>
                <a:effectLst/>
                <a:uLnTx/>
                <a:uFillTx/>
                <a:latin typeface="+mn-lt"/>
                <a:ea typeface="+mn-ea"/>
                <a:cs typeface="+mn-cs"/>
              </a:rPr>
              <a:t>reare</a:t>
            </a:r>
            <a:r>
              <a:rPr kumimoji="0" lang="it-IT" sz="2200" b="0" i="0" u="none" strike="noStrike" kern="1200" cap="none" spc="0" normalizeH="0" baseline="0" noProof="0" dirty="0" smtClean="0">
                <a:ln>
                  <a:noFill/>
                </a:ln>
                <a:effectLst/>
                <a:uLnTx/>
                <a:uFillTx/>
                <a:latin typeface="+mn-lt"/>
                <a:ea typeface="+mn-ea"/>
                <a:cs typeface="+mn-cs"/>
              </a:rPr>
              <a:t> reti per: a) gli interventi urgenti di manutenzione domestica; b) la gestione dei rifiuti; c) l’organizzazione del riciclo e del riuso dei beni domestici non utilizzati; d) la pianificazione di soluzioni di efficienza energetica per gli immobili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it-IT" sz="2200" dirty="0"/>
              <a:t>g</a:t>
            </a:r>
            <a:r>
              <a:rPr kumimoji="0" lang="it-IT" sz="2200" b="0" i="0" u="none" strike="noStrike" kern="1200" cap="none" spc="0" normalizeH="0" baseline="0" noProof="0" dirty="0" err="1" smtClean="0">
                <a:ln>
                  <a:noFill/>
                </a:ln>
                <a:effectLst/>
                <a:uLnTx/>
                <a:uFillTx/>
                <a:latin typeface="+mn-lt"/>
                <a:ea typeface="+mn-ea"/>
                <a:cs typeface="+mn-cs"/>
              </a:rPr>
              <a:t>estire</a:t>
            </a:r>
            <a:r>
              <a:rPr kumimoji="0" lang="it-IT" sz="2200" b="0" i="0" u="none" strike="noStrike" kern="1200" cap="none" spc="0" normalizeH="0" baseline="0" noProof="0" dirty="0" smtClean="0">
                <a:ln>
                  <a:noFill/>
                </a:ln>
                <a:effectLst/>
                <a:uLnTx/>
                <a:uFillTx/>
                <a:latin typeface="+mn-lt"/>
                <a:ea typeface="+mn-ea"/>
                <a:cs typeface="+mn-cs"/>
              </a:rPr>
              <a:t> attività di intermediazione immobiliare mediante la creazione di servizi di assistenza centralizzata per contratti di locazione,  di servizi di notariato per rogiti, mutui e usufrutto e di una banca dati a sostegno di compravendite e locazione in affitto, per utenti pubblici e privati</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it-IT" sz="2200" dirty="0"/>
              <a:t>s</a:t>
            </a:r>
            <a:r>
              <a:rPr kumimoji="0" lang="it-IT" sz="2200" b="0" i="0" u="none" strike="noStrike" kern="1200" cap="none" spc="0" normalizeH="0" baseline="0" noProof="0" dirty="0" err="1" smtClean="0">
                <a:ln>
                  <a:noFill/>
                </a:ln>
                <a:effectLst/>
                <a:uLnTx/>
                <a:uFillTx/>
                <a:latin typeface="+mn-lt"/>
                <a:ea typeface="+mn-ea"/>
                <a:cs typeface="+mn-cs"/>
              </a:rPr>
              <a:t>perimentare</a:t>
            </a:r>
            <a:r>
              <a:rPr kumimoji="0" lang="it-IT" sz="2200" b="0" i="0" u="none" strike="noStrike" kern="1200" cap="none" spc="0" normalizeH="0" baseline="0" noProof="0" dirty="0" smtClean="0">
                <a:ln>
                  <a:noFill/>
                </a:ln>
                <a:effectLst/>
                <a:uLnTx/>
                <a:uFillTx/>
                <a:latin typeface="+mn-lt"/>
                <a:ea typeface="+mn-ea"/>
                <a:cs typeface="+mn-cs"/>
              </a:rPr>
              <a:t> forme di gestione concordata coi </a:t>
            </a:r>
            <a:r>
              <a:rPr kumimoji="0" lang="it-IT" sz="2200" b="0" i="0" u="none" strike="noStrike" kern="1200" cap="none" spc="0" normalizeH="0" baseline="0" noProof="0" dirty="0" smtClean="0">
                <a:ln>
                  <a:noFill/>
                </a:ln>
                <a:effectLst/>
                <a:uLnTx/>
                <a:uFillTx/>
                <a:latin typeface="+mn-lt"/>
                <a:ea typeface="+mn-ea"/>
                <a:cs typeface="+mn-cs"/>
              </a:rPr>
              <a:t>comuni </a:t>
            </a:r>
            <a:r>
              <a:rPr kumimoji="0" lang="it-IT" sz="2200" b="0" i="0" u="none" strike="noStrike" kern="1200" cap="none" spc="0" normalizeH="0" baseline="0" noProof="0" dirty="0" smtClean="0">
                <a:ln>
                  <a:noFill/>
                </a:ln>
                <a:effectLst/>
                <a:uLnTx/>
                <a:uFillTx/>
                <a:latin typeface="+mn-lt"/>
                <a:ea typeface="+mn-ea"/>
                <a:cs typeface="+mn-cs"/>
              </a:rPr>
              <a:t>della messa in posa e rifacimento delle opere infrastrutturali: gas, luce, acqua,</a:t>
            </a:r>
            <a:r>
              <a:rPr kumimoji="0" lang="it-IT" sz="2200" b="0" i="0" u="none" strike="noStrike" kern="1200" cap="none" spc="0" normalizeH="0" noProof="0" dirty="0" smtClean="0">
                <a:ln>
                  <a:noFill/>
                </a:ln>
                <a:effectLst/>
                <a:uLnTx/>
                <a:uFillTx/>
                <a:latin typeface="+mn-lt"/>
                <a:ea typeface="+mn-ea"/>
                <a:cs typeface="+mn-cs"/>
              </a:rPr>
              <a:t> </a:t>
            </a:r>
            <a:r>
              <a:rPr kumimoji="0" lang="it-IT" sz="2200" b="0" i="0" u="none" strike="noStrike" kern="1200" cap="none" spc="0" normalizeH="0" baseline="0" noProof="0" dirty="0" smtClean="0">
                <a:ln>
                  <a:noFill/>
                </a:ln>
                <a:effectLst/>
                <a:uLnTx/>
                <a:uFillTx/>
                <a:latin typeface="+mn-lt"/>
                <a:ea typeface="+mn-ea"/>
                <a:cs typeface="+mn-cs"/>
              </a:rPr>
              <a:t>telefono, asfaltatura strade, rifacimento marciapiedi e riqualificazione delle aree verdi e sportive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021288"/>
            <a:ext cx="8172400" cy="836713"/>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91680" cy="6858000"/>
          </a:xfrm>
          <a:prstGeom prst="rect">
            <a:avLst/>
          </a:prstGeom>
        </p:spPr>
      </p:pic>
      <p:sp>
        <p:nvSpPr>
          <p:cNvPr id="10" name="CasellaDiTesto 9"/>
          <p:cNvSpPr txBox="1"/>
          <p:nvPr/>
        </p:nvSpPr>
        <p:spPr>
          <a:xfrm>
            <a:off x="0" y="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5" name="Titolo 1"/>
          <p:cNvSpPr txBox="1">
            <a:spLocks/>
          </p:cNvSpPr>
          <p:nvPr/>
        </p:nvSpPr>
        <p:spPr>
          <a:xfrm>
            <a:off x="1691680" y="548680"/>
            <a:ext cx="7452320" cy="136815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chemeClr val="tx1"/>
                </a:solidFill>
                <a:effectLst/>
                <a:uLnTx/>
                <a:uFillTx/>
                <a:latin typeface="+mj-lt"/>
                <a:ea typeface="+mj-ea"/>
                <a:cs typeface="+mj-cs"/>
              </a:rPr>
              <a:t>Prove di sussidiarietà orizzontale </a:t>
            </a:r>
            <a:br>
              <a:rPr kumimoji="0" lang="it-IT" sz="2800" b="1" i="0" u="none" strike="noStrike" kern="1200" cap="none" spc="0" normalizeH="0" baseline="0" noProof="0" dirty="0" smtClean="0">
                <a:ln>
                  <a:noFill/>
                </a:ln>
                <a:solidFill>
                  <a:schemeClr val="tx1"/>
                </a:solidFill>
                <a:effectLst/>
                <a:uLnTx/>
                <a:uFillTx/>
                <a:latin typeface="+mj-lt"/>
                <a:ea typeface="+mj-ea"/>
                <a:cs typeface="+mj-cs"/>
              </a:rPr>
            </a:br>
            <a:r>
              <a:rPr kumimoji="0" lang="it-IT" sz="2800" b="1" i="0" u="none" strike="noStrike" kern="1200" cap="none" spc="0" normalizeH="0" baseline="0" noProof="0" dirty="0" smtClean="0">
                <a:ln>
                  <a:noFill/>
                </a:ln>
                <a:solidFill>
                  <a:schemeClr val="tx1"/>
                </a:solidFill>
                <a:effectLst/>
                <a:uLnTx/>
                <a:uFillTx/>
                <a:latin typeface="+mj-lt"/>
                <a:ea typeface="+mj-ea"/>
                <a:cs typeface="+mj-cs"/>
              </a:rPr>
              <a:t>nella cura degli spazi pubblici</a:t>
            </a:r>
            <a:endParaRPr kumimoji="0" lang="it-IT"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egnaposto contenuto 2"/>
          <p:cNvSpPr txBox="1">
            <a:spLocks/>
          </p:cNvSpPr>
          <p:nvPr/>
        </p:nvSpPr>
        <p:spPr>
          <a:xfrm>
            <a:off x="1691680" y="1988840"/>
            <a:ext cx="7452320" cy="4032448"/>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3200" b="0" i="0" u="none" strike="noStrike" kern="1200" cap="none" spc="0" normalizeH="0" baseline="0" noProof="0" dirty="0" smtClean="0">
                <a:ln>
                  <a:noFill/>
                </a:ln>
                <a:effectLst/>
                <a:uLnTx/>
                <a:uFillTx/>
                <a:latin typeface="+mn-lt"/>
                <a:ea typeface="+mn-ea"/>
                <a:cs typeface="+mn-cs"/>
              </a:rPr>
              <a:t>“</a:t>
            </a:r>
            <a:r>
              <a:rPr kumimoji="0" lang="it-IT" sz="2400" b="0" i="0" u="none" strike="noStrike" kern="1200" cap="none" spc="0" normalizeH="0" baseline="0" noProof="0" dirty="0" smtClean="0">
                <a:ln>
                  <a:noFill/>
                </a:ln>
                <a:effectLst/>
                <a:uLnTx/>
                <a:uFillTx/>
                <a:latin typeface="+mn-lt"/>
                <a:ea typeface="+mn-ea"/>
                <a:cs typeface="+mn-cs"/>
              </a:rPr>
              <a:t>Misure di agevolazione della partecipazione delle comunità locali in materia di tutela e valorizzazione del territorio” (art. 24 d.l. n. 133/2014 - c.d. Sblocca Italia)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lang="it-IT" sz="2400" dirty="0" smtClean="0"/>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Possibilità per i comuni di affidare la gestione di aree verdi o di determinati edifici di origine rurale ai cittadini residenti nei relativi comprensori mediante procedure di evidenza pubblica, in forma ristretta, senza pubblicazione del bando di gara (art. 4 legge 14.01.2013 n. 10)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021288"/>
            <a:ext cx="8172400" cy="836713"/>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91680" cy="6858000"/>
          </a:xfrm>
          <a:prstGeom prst="rect">
            <a:avLst/>
          </a:prstGeom>
        </p:spPr>
      </p:pic>
      <p:sp>
        <p:nvSpPr>
          <p:cNvPr id="10" name="CasellaDiTesto 9"/>
          <p:cNvSpPr txBox="1"/>
          <p:nvPr/>
        </p:nvSpPr>
        <p:spPr>
          <a:xfrm>
            <a:off x="0" y="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5" name="Titolo 1"/>
          <p:cNvSpPr txBox="1">
            <a:spLocks/>
          </p:cNvSpPr>
          <p:nvPr/>
        </p:nvSpPr>
        <p:spPr>
          <a:xfrm>
            <a:off x="1691680" y="620688"/>
            <a:ext cx="7452320" cy="100811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chemeClr val="tx1"/>
                </a:solidFill>
                <a:effectLst/>
                <a:uLnTx/>
                <a:uFillTx/>
                <a:latin typeface="+mj-lt"/>
                <a:ea typeface="+mj-ea"/>
                <a:cs typeface="+mj-cs"/>
              </a:rPr>
              <a:t>Forme giuridiche previste </a:t>
            </a:r>
            <a:br>
              <a:rPr kumimoji="0" lang="it-IT" sz="2800" b="1" i="0" u="none" strike="noStrike" kern="1200" cap="none" spc="0" normalizeH="0" baseline="0" noProof="0" dirty="0" smtClean="0">
                <a:ln>
                  <a:noFill/>
                </a:ln>
                <a:solidFill>
                  <a:schemeClr val="tx1"/>
                </a:solidFill>
                <a:effectLst/>
                <a:uLnTx/>
                <a:uFillTx/>
                <a:latin typeface="+mj-lt"/>
                <a:ea typeface="+mj-ea"/>
                <a:cs typeface="+mj-cs"/>
              </a:rPr>
            </a:br>
            <a:r>
              <a:rPr kumimoji="0" lang="it-IT" sz="2800" b="1" i="0" u="none" strike="noStrike" kern="1200" cap="none" spc="0" normalizeH="0" baseline="0" noProof="0" dirty="0" smtClean="0">
                <a:ln>
                  <a:noFill/>
                </a:ln>
                <a:solidFill>
                  <a:schemeClr val="tx1"/>
                </a:solidFill>
                <a:effectLst/>
                <a:uLnTx/>
                <a:uFillTx/>
                <a:latin typeface="+mj-lt"/>
                <a:ea typeface="+mj-ea"/>
                <a:cs typeface="+mj-cs"/>
              </a:rPr>
              <a:t>per la cura degli spazi verd</a:t>
            </a:r>
            <a:r>
              <a:rPr kumimoji="0" lang="it-IT" sz="2800" b="0" i="0" u="none" strike="noStrike" kern="1200" cap="none" spc="0" normalizeH="0" baseline="0" noProof="0" dirty="0" smtClean="0">
                <a:ln>
                  <a:noFill/>
                </a:ln>
                <a:solidFill>
                  <a:schemeClr val="tx1"/>
                </a:solidFill>
                <a:effectLst/>
                <a:uLnTx/>
                <a:uFillTx/>
                <a:latin typeface="+mj-lt"/>
                <a:ea typeface="+mj-ea"/>
                <a:cs typeface="+mj-cs"/>
              </a:rPr>
              <a:t>i</a:t>
            </a:r>
            <a:endParaRPr kumimoji="0" lang="it-IT"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Segnaposto contenuto 2"/>
          <p:cNvSpPr txBox="1">
            <a:spLocks/>
          </p:cNvSpPr>
          <p:nvPr/>
        </p:nvSpPr>
        <p:spPr>
          <a:xfrm>
            <a:off x="1691680" y="1600200"/>
            <a:ext cx="7452320" cy="4421088"/>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prioritariamente a comunità di cittadini costituite in forme associative stabili e giuridicamente riconosciute (2014)</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consorzio del comprensorio che raggiunga almeno i due terzi della proprietà della corrispondente lottizzazione (2013)</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“gruppi di cittadini organizzati” (2008)</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021288"/>
            <a:ext cx="8172400" cy="836713"/>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91680" cy="6858000"/>
          </a:xfrm>
          <a:prstGeom prst="rect">
            <a:avLst/>
          </a:prstGeom>
        </p:spPr>
      </p:pic>
      <p:sp>
        <p:nvSpPr>
          <p:cNvPr id="10" name="CasellaDiTesto 9"/>
          <p:cNvSpPr txBox="1"/>
          <p:nvPr/>
        </p:nvSpPr>
        <p:spPr>
          <a:xfrm>
            <a:off x="0" y="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5" name="Titolo 1"/>
          <p:cNvSpPr txBox="1">
            <a:spLocks/>
          </p:cNvSpPr>
          <p:nvPr/>
        </p:nvSpPr>
        <p:spPr>
          <a:xfrm>
            <a:off x="1691680" y="548680"/>
            <a:ext cx="7452320" cy="108012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chemeClr val="tx1"/>
                </a:solidFill>
                <a:effectLst/>
                <a:uLnTx/>
                <a:uFillTx/>
                <a:latin typeface="+mj-lt"/>
                <a:ea typeface="+mj-ea"/>
                <a:cs typeface="+mj-cs"/>
              </a:rPr>
              <a:t>Valorizzazione per via partecipativa degli spazi pubblici</a:t>
            </a:r>
            <a:endParaRPr kumimoji="0" lang="it-IT"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egnaposto contenuto 2"/>
          <p:cNvSpPr txBox="1">
            <a:spLocks/>
          </p:cNvSpPr>
          <p:nvPr/>
        </p:nvSpPr>
        <p:spPr>
          <a:xfrm>
            <a:off x="1691680" y="1600201"/>
            <a:ext cx="7452320" cy="4421087"/>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si riconoscono prioritariamente soggetti privati di natura associativa che svolgono attività e interventi di interesse generale;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anche il Condominio di Strada può essere riconosciuto come un soggetto capace di valorizzare gli spazi pubblici perché assolve una serie di compiti di interesse collettivo a beneficio dei proprietari di case, degli inquilini e in generale delle comunità locali.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4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093296"/>
            <a:ext cx="8172400" cy="764705"/>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547664" cy="6858000"/>
          </a:xfrm>
          <a:prstGeom prst="rect">
            <a:avLst/>
          </a:prstGeom>
        </p:spPr>
      </p:pic>
      <p:sp>
        <p:nvSpPr>
          <p:cNvPr id="10" name="CasellaDiTesto 9"/>
          <p:cNvSpPr txBox="1"/>
          <p:nvPr/>
        </p:nvSpPr>
        <p:spPr>
          <a:xfrm>
            <a:off x="0" y="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5" name="Titolo 1"/>
          <p:cNvSpPr txBox="1">
            <a:spLocks/>
          </p:cNvSpPr>
          <p:nvPr/>
        </p:nvSpPr>
        <p:spPr>
          <a:xfrm>
            <a:off x="1691680" y="620688"/>
            <a:ext cx="7452320" cy="100811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chemeClr val="tx1"/>
                </a:solidFill>
                <a:effectLst/>
                <a:uLnTx/>
                <a:uFillTx/>
                <a:latin typeface="+mj-lt"/>
                <a:ea typeface="+mj-ea"/>
                <a:cs typeface="+mj-cs"/>
              </a:rPr>
              <a:t>Nel nostro ordinamento il condominio è una forma forzosa di comunione</a:t>
            </a:r>
            <a:endParaRPr kumimoji="0" lang="it-IT"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egnaposto contenuto 2"/>
          <p:cNvSpPr txBox="1">
            <a:spLocks/>
          </p:cNvSpPr>
          <p:nvPr/>
        </p:nvSpPr>
        <p:spPr>
          <a:xfrm>
            <a:off x="1475656" y="1556792"/>
            <a:ext cx="7668344" cy="4464496"/>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b="0" i="0" u="none" strike="noStrike" kern="1200" cap="none" spc="0" normalizeH="0" baseline="0" noProof="0" dirty="0" smtClean="0">
                <a:ln>
                  <a:noFill/>
                </a:ln>
                <a:effectLst/>
                <a:uLnTx/>
                <a:uFillTx/>
                <a:latin typeface="+mn-lt"/>
                <a:ea typeface="+mn-ea"/>
                <a:cs typeface="+mn-cs"/>
              </a:rPr>
              <a:t>La parola condominio deriva dal latino medievale </a:t>
            </a:r>
            <a:r>
              <a:rPr kumimoji="0" lang="it-IT" b="0" i="1" u="none" strike="noStrike" kern="1200" cap="none" spc="0" normalizeH="0" baseline="0" noProof="0" dirty="0" err="1" smtClean="0">
                <a:ln>
                  <a:noFill/>
                </a:ln>
                <a:effectLst/>
                <a:uLnTx/>
                <a:uFillTx/>
                <a:latin typeface="+mn-lt"/>
                <a:ea typeface="+mn-ea"/>
                <a:cs typeface="+mn-cs"/>
              </a:rPr>
              <a:t>condominium</a:t>
            </a:r>
            <a:r>
              <a:rPr kumimoji="0" lang="it-IT" b="0" i="0" u="none" strike="noStrike" kern="1200" cap="none" spc="0" normalizeH="0" baseline="0" noProof="0" dirty="0" smtClean="0">
                <a:ln>
                  <a:noFill/>
                </a:ln>
                <a:effectLst/>
                <a:uLnTx/>
                <a:uFillTx/>
                <a:latin typeface="+mn-lt"/>
                <a:ea typeface="+mn-ea"/>
                <a:cs typeface="+mn-cs"/>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b="0" i="0" u="none" strike="noStrike" kern="1200" cap="none" spc="0" normalizeH="0" baseline="0" noProof="0" dirty="0" smtClean="0">
                <a:ln>
                  <a:noFill/>
                </a:ln>
                <a:effectLst/>
                <a:uLnTx/>
                <a:uFillTx/>
                <a:latin typeface="+mn-lt"/>
                <a:ea typeface="+mn-ea"/>
                <a:cs typeface="+mn-cs"/>
              </a:rPr>
              <a:t>(</a:t>
            </a:r>
            <a:r>
              <a:rPr kumimoji="0" lang="it-IT" b="0" i="1" u="none" strike="noStrike" kern="1200" cap="none" spc="0" normalizeH="0" baseline="0" noProof="0" dirty="0" smtClean="0">
                <a:ln>
                  <a:noFill/>
                </a:ln>
                <a:effectLst/>
                <a:uLnTx/>
                <a:uFillTx/>
                <a:latin typeface="+mn-lt"/>
                <a:ea typeface="+mn-ea"/>
                <a:cs typeface="+mn-cs"/>
              </a:rPr>
              <a:t>con</a:t>
            </a:r>
            <a:r>
              <a:rPr kumimoji="0" lang="it-IT" b="0" i="0" u="none" strike="noStrike" kern="1200" cap="none" spc="0" normalizeH="0" baseline="0" noProof="0" dirty="0" smtClean="0">
                <a:ln>
                  <a:noFill/>
                </a:ln>
                <a:effectLst/>
                <a:uLnTx/>
                <a:uFillTx/>
                <a:latin typeface="+mn-lt"/>
                <a:ea typeface="+mn-ea"/>
                <a:cs typeface="+mn-cs"/>
              </a:rPr>
              <a:t> = insieme e </a:t>
            </a:r>
            <a:r>
              <a:rPr kumimoji="0" lang="it-IT" b="0" i="1" u="none" strike="noStrike" kern="1200" cap="none" spc="0" normalizeH="0" baseline="0" noProof="0" dirty="0" err="1" smtClean="0">
                <a:ln>
                  <a:noFill/>
                </a:ln>
                <a:effectLst/>
                <a:uLnTx/>
                <a:uFillTx/>
                <a:latin typeface="+mn-lt"/>
                <a:ea typeface="+mn-ea"/>
                <a:cs typeface="+mn-cs"/>
              </a:rPr>
              <a:t>dominium</a:t>
            </a:r>
            <a:r>
              <a:rPr kumimoji="0" lang="it-IT" b="0" i="0" u="none" strike="noStrike" kern="1200" cap="none" spc="0" normalizeH="0" baseline="0" noProof="0" dirty="0" smtClean="0">
                <a:ln>
                  <a:noFill/>
                </a:ln>
                <a:effectLst/>
                <a:uLnTx/>
                <a:uFillTx/>
                <a:latin typeface="+mn-lt"/>
                <a:ea typeface="+mn-ea"/>
                <a:cs typeface="+mn-cs"/>
              </a:rPr>
              <a:t> = possesso) che significa: “diritto di possesso esercitato insieme con altri”.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b="0" i="0" u="none" strike="noStrike" kern="1200" cap="none" spc="0" normalizeH="0" baseline="0" noProof="0" dirty="0" smtClean="0">
                <a:ln>
                  <a:noFill/>
                </a:ln>
                <a:effectLst/>
                <a:uLnTx/>
                <a:uFillTx/>
                <a:latin typeface="+mn-lt"/>
                <a:ea typeface="+mn-ea"/>
                <a:cs typeface="+mn-cs"/>
              </a:rPr>
              <a:t>Il condominio è una forma di comunione forzosa, necessaria e permanente, cioè imposta dalla legge al verificarsi di determinati presupposti: </a:t>
            </a:r>
          </a:p>
          <a:p>
            <a:pPr marL="514350" marR="0" lvl="0" indent="-514350" algn="just" defTabSz="914400" rtl="0" eaLnBrk="1" fontAlgn="auto" latinLnBrk="0" hangingPunct="1">
              <a:lnSpc>
                <a:spcPct val="100000"/>
              </a:lnSpc>
              <a:spcBef>
                <a:spcPct val="20000"/>
              </a:spcBef>
              <a:spcAft>
                <a:spcPts val="0"/>
              </a:spcAft>
              <a:buClrTx/>
              <a:buSzTx/>
              <a:buFont typeface="Arial" pitchFamily="34" charset="0"/>
              <a:buAutoNum type="alphaLcParenR"/>
              <a:tabLst/>
              <a:defRPr/>
            </a:pPr>
            <a:r>
              <a:rPr kumimoji="0" lang="it-IT" b="0" i="0" u="none" strike="noStrike" kern="1200" cap="none" spc="0" normalizeH="0" baseline="0" noProof="0" dirty="0" smtClean="0">
                <a:ln>
                  <a:noFill/>
                </a:ln>
                <a:effectLst/>
                <a:uLnTx/>
                <a:uFillTx/>
                <a:latin typeface="+mn-lt"/>
                <a:ea typeface="+mn-ea"/>
                <a:cs typeface="+mn-cs"/>
              </a:rPr>
              <a:t>l’esistenza di due o più unità immobiliari nello stesso edificio; </a:t>
            </a:r>
          </a:p>
          <a:p>
            <a:pPr marL="514350" marR="0" lvl="0" indent="-514350" algn="just" defTabSz="914400" rtl="0" eaLnBrk="1" fontAlgn="auto" latinLnBrk="0" hangingPunct="1">
              <a:lnSpc>
                <a:spcPct val="100000"/>
              </a:lnSpc>
              <a:spcBef>
                <a:spcPct val="20000"/>
              </a:spcBef>
              <a:spcAft>
                <a:spcPts val="0"/>
              </a:spcAft>
              <a:buClrTx/>
              <a:buSzTx/>
              <a:buFont typeface="Arial" pitchFamily="34" charset="0"/>
              <a:buAutoNum type="alphaLcParenR"/>
              <a:tabLst/>
              <a:defRPr/>
            </a:pPr>
            <a:r>
              <a:rPr kumimoji="0" lang="it-IT" b="0" i="0" u="none" strike="noStrike" kern="1200" cap="none" spc="0" normalizeH="0" baseline="0" noProof="0" dirty="0" smtClean="0">
                <a:ln>
                  <a:noFill/>
                </a:ln>
                <a:effectLst/>
                <a:uLnTx/>
                <a:uFillTx/>
                <a:latin typeface="+mn-lt"/>
                <a:ea typeface="+mn-ea"/>
                <a:cs typeface="+mn-cs"/>
              </a:rPr>
              <a:t>necessaria correlazione tra diritto di proprietà esclusiva e diritti (e obblighi) sulle parti comuni.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b="0" i="0" u="none" strike="noStrike" kern="1200" cap="none" spc="0" normalizeH="0" baseline="0" noProof="0" dirty="0" smtClean="0">
                <a:ln>
                  <a:noFill/>
                </a:ln>
                <a:effectLst/>
                <a:uLnTx/>
                <a:uFillTx/>
                <a:latin typeface="+mn-lt"/>
                <a:ea typeface="+mn-ea"/>
                <a:cs typeface="+mn-cs"/>
              </a:rPr>
              <a:t>Il principio che informa il condominio è quello di solidarietà che impone un costante equilibrio tra i diritti inviolabili dell’uomo (compresi il diritto alla casa,  la libertà economica e la tutela della proprietà privata), sia come singolo sia nelle formazioni sociali, e i doveri inderogabili di solidarietà (compresi i doveri reciproci dei partecipanti alla comunione).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71600" y="6021288"/>
            <a:ext cx="8172400" cy="836713"/>
          </a:xfrm>
          <a:prstGeom prst="rect">
            <a:avLst/>
          </a:prstGeom>
          <a:noFill/>
          <a:ln w="9525">
            <a:noFill/>
            <a:miter lim="800000"/>
            <a:headEnd/>
            <a:tailEnd/>
          </a:ln>
        </p:spPr>
      </p:pic>
      <p:pic>
        <p:nvPicPr>
          <p:cNvPr id="8" name="Immagin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91680" cy="6858000"/>
          </a:xfrm>
          <a:prstGeom prst="rect">
            <a:avLst/>
          </a:prstGeom>
        </p:spPr>
      </p:pic>
      <p:sp>
        <p:nvSpPr>
          <p:cNvPr id="10" name="CasellaDiTesto 9"/>
          <p:cNvSpPr txBox="1"/>
          <p:nvPr/>
        </p:nvSpPr>
        <p:spPr>
          <a:xfrm>
            <a:off x="0" y="0"/>
            <a:ext cx="9144000" cy="646331"/>
          </a:xfrm>
          <a:prstGeom prst="rect">
            <a:avLst/>
          </a:prstGeom>
          <a:noFill/>
          <a:ln>
            <a:noFill/>
          </a:ln>
        </p:spPr>
        <p:txBody>
          <a:bodyPr wrap="square" rtlCol="0">
            <a:spAutoFit/>
          </a:bodyPr>
          <a:lstStyle/>
          <a:p>
            <a:pPr algn="ctr"/>
            <a:r>
              <a:rPr lang="it-IT"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2400" dirty="0" smtClean="0">
                <a:ln w="12700">
                  <a:solidFill>
                    <a:schemeClr val="tx2">
                      <a:satMod val="155000"/>
                    </a:schemeClr>
                  </a:solidFill>
                  <a:prstDash val="solid"/>
                </a:ln>
                <a:latin typeface="Arial" pitchFamily="34" charset="0"/>
                <a:cs typeface="Arial" pitchFamily="34" charset="0"/>
              </a:rPr>
              <a:t>IL CONDOMINIO </a:t>
            </a:r>
            <a:r>
              <a:rPr lang="it-IT" sz="2400" dirty="0" err="1" smtClean="0">
                <a:ln w="12700">
                  <a:solidFill>
                    <a:schemeClr val="tx2">
                      <a:satMod val="155000"/>
                    </a:schemeClr>
                  </a:solidFill>
                  <a:prstDash val="solid"/>
                </a:ln>
                <a:latin typeface="Arial" pitchFamily="34" charset="0"/>
                <a:cs typeface="Arial" pitchFamily="34" charset="0"/>
              </a:rPr>
              <a:t>DI</a:t>
            </a:r>
            <a:r>
              <a:rPr lang="it-IT" sz="2400" dirty="0" smtClean="0">
                <a:ln w="12700">
                  <a:solidFill>
                    <a:schemeClr val="tx2">
                      <a:satMod val="155000"/>
                    </a:schemeClr>
                  </a:solidFill>
                  <a:prstDash val="solid"/>
                </a:ln>
                <a:latin typeface="Arial" pitchFamily="34" charset="0"/>
                <a:cs typeface="Arial" pitchFamily="34" charset="0"/>
              </a:rPr>
              <a:t> STRADA</a:t>
            </a:r>
            <a:endParaRPr lang="it-IT" sz="2400" dirty="0">
              <a:ln w="12700">
                <a:solidFill>
                  <a:schemeClr val="tx2">
                    <a:satMod val="155000"/>
                  </a:schemeClr>
                </a:solidFill>
                <a:prstDash val="solid"/>
              </a:ln>
              <a:latin typeface="Arial" pitchFamily="34" charset="0"/>
              <a:cs typeface="Arial" pitchFamily="34" charset="0"/>
            </a:endParaRPr>
          </a:p>
        </p:txBody>
      </p:sp>
      <p:sp>
        <p:nvSpPr>
          <p:cNvPr id="5" name="Titolo 1"/>
          <p:cNvSpPr txBox="1">
            <a:spLocks/>
          </p:cNvSpPr>
          <p:nvPr/>
        </p:nvSpPr>
        <p:spPr>
          <a:xfrm>
            <a:off x="1691680" y="548680"/>
            <a:ext cx="7452320" cy="100811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chemeClr val="tx1"/>
                </a:solidFill>
                <a:effectLst/>
                <a:uLnTx/>
                <a:uFillTx/>
                <a:latin typeface="+mj-lt"/>
                <a:ea typeface="+mj-ea"/>
                <a:cs typeface="+mj-cs"/>
              </a:rPr>
              <a:t>La scelta di non riconoscere </a:t>
            </a:r>
            <a:br>
              <a:rPr kumimoji="0" lang="it-IT" sz="2800" b="1" i="0" u="none" strike="noStrike" kern="1200" cap="none" spc="0" normalizeH="0" baseline="0" noProof="0" dirty="0" smtClean="0">
                <a:ln>
                  <a:noFill/>
                </a:ln>
                <a:solidFill>
                  <a:schemeClr val="tx1"/>
                </a:solidFill>
                <a:effectLst/>
                <a:uLnTx/>
                <a:uFillTx/>
                <a:latin typeface="+mj-lt"/>
                <a:ea typeface="+mj-ea"/>
                <a:cs typeface="+mj-cs"/>
              </a:rPr>
            </a:br>
            <a:r>
              <a:rPr kumimoji="0" lang="it-IT" sz="2800" b="1" i="0" u="none" strike="noStrike" kern="1200" cap="none" spc="0" normalizeH="0" baseline="0" noProof="0" dirty="0" smtClean="0">
                <a:ln>
                  <a:noFill/>
                </a:ln>
                <a:solidFill>
                  <a:schemeClr val="tx1"/>
                </a:solidFill>
                <a:effectLst/>
                <a:uLnTx/>
                <a:uFillTx/>
                <a:latin typeface="+mj-lt"/>
                <a:ea typeface="+mj-ea"/>
                <a:cs typeface="+mj-cs"/>
              </a:rPr>
              <a:t>il condominio come proprietà collettiva</a:t>
            </a:r>
            <a:endParaRPr kumimoji="0" lang="it-IT"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egnaposto contenuto 2"/>
          <p:cNvSpPr txBox="1">
            <a:spLocks/>
          </p:cNvSpPr>
          <p:nvPr/>
        </p:nvSpPr>
        <p:spPr>
          <a:xfrm>
            <a:off x="1691680" y="1700808"/>
            <a:ext cx="7452320" cy="4421088"/>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In sede di approvazione del </a:t>
            </a:r>
            <a:r>
              <a:rPr kumimoji="0" lang="it-IT" sz="2400" b="0" i="0" u="none" strike="noStrike" kern="1200" cap="none" spc="0" normalizeH="0" baseline="0" noProof="0" dirty="0" err="1" smtClean="0">
                <a:ln>
                  <a:noFill/>
                </a:ln>
                <a:effectLst/>
                <a:uLnTx/>
                <a:uFillTx/>
                <a:latin typeface="+mn-lt"/>
                <a:ea typeface="+mn-ea"/>
                <a:cs typeface="+mn-cs"/>
              </a:rPr>
              <a:t>cod.c</a:t>
            </a:r>
            <a:r>
              <a:rPr lang="it-IT" sz="2400" dirty="0" smtClean="0"/>
              <a:t>iv.</a:t>
            </a:r>
            <a:r>
              <a:rPr kumimoji="0" lang="it-IT" sz="2400" b="0" i="0" u="none" strike="noStrike" kern="1200" cap="none" spc="0" normalizeH="0" baseline="0" noProof="0" dirty="0" smtClean="0">
                <a:ln>
                  <a:noFill/>
                </a:ln>
                <a:effectLst/>
                <a:uLnTx/>
                <a:uFillTx/>
                <a:latin typeface="+mn-lt"/>
                <a:ea typeface="+mn-ea"/>
                <a:cs typeface="+mn-cs"/>
              </a:rPr>
              <a:t> (1942) venne respinta questa proposta della Commissione di studio per il progetto del terzo libro: </a:t>
            </a:r>
            <a:r>
              <a:rPr kumimoji="0" lang="it-IT" sz="2400" b="0" i="1" u="none" strike="noStrike" kern="1200" cap="none" spc="0" normalizeH="0" baseline="0" noProof="0" dirty="0" smtClean="0">
                <a:ln>
                  <a:noFill/>
                </a:ln>
                <a:effectLst/>
                <a:uLnTx/>
                <a:uFillTx/>
                <a:latin typeface="+mn-lt"/>
                <a:ea typeface="+mn-ea"/>
                <a:cs typeface="+mn-cs"/>
              </a:rPr>
              <a:t>“A ciascuno dei condomini spetta il diritto di proprietà sulla quota rispettiva, mentre alla collettività dei condomini spetta il diritto di proprietà sull’intero fabbricato. La collettività dei condomini si considera ente distinto dalle persone dei singoli condomini</a:t>
            </a:r>
            <a:r>
              <a:rPr kumimoji="0" lang="it-IT" sz="2400" b="0" i="0" u="none" strike="noStrike" kern="1200" cap="none" spc="0" normalizeH="0" baseline="0" noProof="0" dirty="0" smtClean="0">
                <a:ln>
                  <a:noFill/>
                </a:ln>
                <a:effectLst/>
                <a:uLnTx/>
                <a:uFillTx/>
                <a:latin typeface="+mn-lt"/>
                <a:ea typeface="+mn-ea"/>
                <a:cs typeface="+mn-cs"/>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0" i="0" u="none" strike="noStrike" kern="1200" cap="none" spc="0" normalizeH="0" baseline="0" noProof="0" dirty="0" smtClean="0">
                <a:ln>
                  <a:noFill/>
                </a:ln>
                <a:effectLst/>
                <a:uLnTx/>
                <a:uFillTx/>
                <a:latin typeface="+mn-lt"/>
                <a:ea typeface="+mn-ea"/>
                <a:cs typeface="+mn-cs"/>
              </a:rPr>
              <a:t>La bocciatura di questa norma ha fatto mancare nella legislazione un esplicito legame del condominio all’idea di proprietà collettiva.</a:t>
            </a:r>
            <a:endParaRPr kumimoji="0" lang="it-IT" sz="24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259</TotalTime>
  <Words>3545</Words>
  <Application>Microsoft Office PowerPoint</Application>
  <PresentationFormat>Presentazione su schermo (4:3)</PresentationFormat>
  <Paragraphs>280</Paragraphs>
  <Slides>40</Slides>
  <Notes>0</Notes>
  <HiddenSlides>0</HiddenSlides>
  <MMClips>0</MMClips>
  <ScaleCrop>false</ScaleCrop>
  <HeadingPairs>
    <vt:vector size="4" baseType="variant">
      <vt:variant>
        <vt:lpstr>Tema</vt:lpstr>
      </vt:variant>
      <vt:variant>
        <vt:i4>1</vt:i4>
      </vt:variant>
      <vt:variant>
        <vt:lpstr>Titoli diapositive</vt:lpstr>
      </vt:variant>
      <vt:variant>
        <vt:i4>40</vt:i4>
      </vt:variant>
    </vt:vector>
  </HeadingPairs>
  <TitlesOfParts>
    <vt:vector size="41" baseType="lpstr">
      <vt:lpstr>Tema di Office</vt:lpstr>
      <vt:lpstr>Presentazione standard di PowerPoint</vt:lpstr>
      <vt:lpstr>Il Condominio di strada Reinventare comunità  che si autoregolano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PC</dc:creator>
  <cp:lastModifiedBy>alfonso</cp:lastModifiedBy>
  <cp:revision>20</cp:revision>
  <dcterms:created xsi:type="dcterms:W3CDTF">2014-10-17T11:44:11Z</dcterms:created>
  <dcterms:modified xsi:type="dcterms:W3CDTF">2015-07-01T21:30:41Z</dcterms:modified>
</cp:coreProperties>
</file>